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44" r:id="rId2"/>
    <p:sldId id="447" r:id="rId3"/>
    <p:sldId id="256" r:id="rId4"/>
    <p:sldId id="257" r:id="rId5"/>
    <p:sldId id="258" r:id="rId6"/>
    <p:sldId id="259" r:id="rId7"/>
    <p:sldId id="260" r:id="rId8"/>
    <p:sldId id="450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48" r:id="rId23"/>
    <p:sldId id="449" r:id="rId24"/>
    <p:sldId id="451" r:id="rId25"/>
    <p:sldId id="452" r:id="rId26"/>
    <p:sldId id="453" r:id="rId27"/>
    <p:sldId id="454" r:id="rId28"/>
    <p:sldId id="455" r:id="rId29"/>
    <p:sldId id="469" r:id="rId30"/>
    <p:sldId id="470" r:id="rId31"/>
    <p:sldId id="471" r:id="rId32"/>
    <p:sldId id="472" r:id="rId33"/>
    <p:sldId id="473" r:id="rId34"/>
    <p:sldId id="474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29" r:id="rId104"/>
    <p:sldId id="330" r:id="rId105"/>
    <p:sldId id="331" r:id="rId106"/>
    <p:sldId id="332" r:id="rId107"/>
    <p:sldId id="333" r:id="rId108"/>
    <p:sldId id="334" r:id="rId109"/>
    <p:sldId id="335" r:id="rId110"/>
    <p:sldId id="336" r:id="rId111"/>
    <p:sldId id="337" r:id="rId112"/>
    <p:sldId id="338" r:id="rId113"/>
    <p:sldId id="339" r:id="rId114"/>
    <p:sldId id="340" r:id="rId115"/>
    <p:sldId id="341" r:id="rId116"/>
    <p:sldId id="342" r:id="rId117"/>
    <p:sldId id="343" r:id="rId118"/>
    <p:sldId id="344" r:id="rId119"/>
    <p:sldId id="345" r:id="rId120"/>
    <p:sldId id="346" r:id="rId121"/>
    <p:sldId id="347" r:id="rId122"/>
    <p:sldId id="348" r:id="rId123"/>
    <p:sldId id="349" r:id="rId124"/>
    <p:sldId id="350" r:id="rId125"/>
    <p:sldId id="351" r:id="rId126"/>
    <p:sldId id="352" r:id="rId127"/>
    <p:sldId id="353" r:id="rId128"/>
    <p:sldId id="354" r:id="rId129"/>
    <p:sldId id="355" r:id="rId130"/>
    <p:sldId id="356" r:id="rId131"/>
    <p:sldId id="357" r:id="rId132"/>
    <p:sldId id="358" r:id="rId133"/>
    <p:sldId id="359" r:id="rId134"/>
    <p:sldId id="360" r:id="rId135"/>
    <p:sldId id="361" r:id="rId136"/>
    <p:sldId id="362" r:id="rId137"/>
    <p:sldId id="363" r:id="rId138"/>
    <p:sldId id="364" r:id="rId139"/>
    <p:sldId id="365" r:id="rId140"/>
    <p:sldId id="366" r:id="rId141"/>
    <p:sldId id="367" r:id="rId142"/>
    <p:sldId id="368" r:id="rId143"/>
    <p:sldId id="369" r:id="rId144"/>
    <p:sldId id="370" r:id="rId145"/>
    <p:sldId id="371" r:id="rId146"/>
    <p:sldId id="372" r:id="rId147"/>
    <p:sldId id="373" r:id="rId148"/>
    <p:sldId id="374" r:id="rId149"/>
    <p:sldId id="375" r:id="rId150"/>
    <p:sldId id="376" r:id="rId151"/>
    <p:sldId id="377" r:id="rId152"/>
    <p:sldId id="378" r:id="rId153"/>
    <p:sldId id="379" r:id="rId154"/>
    <p:sldId id="380" r:id="rId155"/>
    <p:sldId id="381" r:id="rId156"/>
    <p:sldId id="382" r:id="rId157"/>
    <p:sldId id="383" r:id="rId158"/>
    <p:sldId id="384" r:id="rId159"/>
    <p:sldId id="385" r:id="rId160"/>
    <p:sldId id="386" r:id="rId161"/>
    <p:sldId id="387" r:id="rId162"/>
    <p:sldId id="388" r:id="rId163"/>
    <p:sldId id="389" r:id="rId164"/>
    <p:sldId id="390" r:id="rId165"/>
    <p:sldId id="391" r:id="rId166"/>
    <p:sldId id="392" r:id="rId167"/>
    <p:sldId id="393" r:id="rId168"/>
    <p:sldId id="394" r:id="rId169"/>
    <p:sldId id="395" r:id="rId170"/>
    <p:sldId id="396" r:id="rId171"/>
    <p:sldId id="397" r:id="rId172"/>
    <p:sldId id="398" r:id="rId173"/>
    <p:sldId id="399" r:id="rId174"/>
    <p:sldId id="400" r:id="rId175"/>
    <p:sldId id="401" r:id="rId176"/>
    <p:sldId id="402" r:id="rId177"/>
    <p:sldId id="403" r:id="rId178"/>
    <p:sldId id="404" r:id="rId179"/>
    <p:sldId id="405" r:id="rId180"/>
    <p:sldId id="406" r:id="rId181"/>
    <p:sldId id="407" r:id="rId182"/>
    <p:sldId id="408" r:id="rId183"/>
    <p:sldId id="409" r:id="rId184"/>
    <p:sldId id="410" r:id="rId185"/>
    <p:sldId id="411" r:id="rId186"/>
    <p:sldId id="412" r:id="rId187"/>
    <p:sldId id="413" r:id="rId188"/>
    <p:sldId id="414" r:id="rId189"/>
    <p:sldId id="415" r:id="rId190"/>
    <p:sldId id="416" r:id="rId191"/>
    <p:sldId id="417" r:id="rId192"/>
    <p:sldId id="418" r:id="rId193"/>
    <p:sldId id="419" r:id="rId194"/>
    <p:sldId id="420" r:id="rId195"/>
    <p:sldId id="421" r:id="rId196"/>
    <p:sldId id="422" r:id="rId197"/>
    <p:sldId id="423" r:id="rId198"/>
    <p:sldId id="424" r:id="rId199"/>
    <p:sldId id="425" r:id="rId200"/>
    <p:sldId id="426" r:id="rId201"/>
    <p:sldId id="427" r:id="rId202"/>
    <p:sldId id="428" r:id="rId203"/>
    <p:sldId id="429" r:id="rId204"/>
    <p:sldId id="430" r:id="rId205"/>
    <p:sldId id="431" r:id="rId206"/>
    <p:sldId id="432" r:id="rId207"/>
    <p:sldId id="433" r:id="rId208"/>
    <p:sldId id="434" r:id="rId209"/>
    <p:sldId id="435" r:id="rId210"/>
    <p:sldId id="436" r:id="rId211"/>
    <p:sldId id="437" r:id="rId212"/>
    <p:sldId id="438" r:id="rId213"/>
    <p:sldId id="439" r:id="rId214"/>
    <p:sldId id="440" r:id="rId215"/>
    <p:sldId id="441" r:id="rId216"/>
    <p:sldId id="442" r:id="rId217"/>
  </p:sldIdLst>
  <p:sldSz cx="7772400" cy="10058400"/>
  <p:notesSz cx="7772400" cy="10058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86" y="5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9153" y="1705101"/>
            <a:ext cx="2300604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457200"/>
            <a:ext cx="4419600" cy="528937"/>
          </a:xfrm>
        </p:spPr>
        <p:txBody>
          <a:bodyPr anchor="ctr"/>
          <a:lstStyle/>
          <a:p>
            <a:r>
              <a:rPr lang="en-US" altLang="en-US" sz="2000" b="1" dirty="0" smtClean="0">
                <a:solidFill>
                  <a:srgbClr val="0066FF"/>
                </a:solidFill>
              </a:rPr>
              <a:t>SYNERGY MINERAL RESOURCES LIMITED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1981200"/>
            <a:ext cx="7162800" cy="5562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en-US" sz="3200" b="1" dirty="0" smtClean="0">
                <a:solidFill>
                  <a:srgbClr val="00B050"/>
                </a:solidFill>
              </a:rPr>
              <a:t>PRESENTATION TO NIGERIA MIDSTREAN AND DOWNSTREAM REGULATION AGENCY</a:t>
            </a:r>
          </a:p>
          <a:p>
            <a:pPr algn="ctr"/>
            <a:endParaRPr lang="en-US" altLang="en-US" sz="3200" b="1" dirty="0" smtClean="0">
              <a:solidFill>
                <a:srgbClr val="00B050"/>
              </a:solidFill>
            </a:endParaRPr>
          </a:p>
          <a:p>
            <a:pPr algn="ctr"/>
            <a:r>
              <a:rPr lang="en-US" altLang="en-US" sz="3200" b="1" dirty="0" smtClean="0">
                <a:solidFill>
                  <a:srgbClr val="00B050"/>
                </a:solidFill>
              </a:rPr>
              <a:t>BY</a:t>
            </a:r>
          </a:p>
          <a:p>
            <a:pPr algn="ctr"/>
            <a:endParaRPr lang="en-US" altLang="en-US" sz="3200" b="1" dirty="0">
              <a:solidFill>
                <a:srgbClr val="00B050"/>
              </a:solidFill>
            </a:endParaRPr>
          </a:p>
          <a:p>
            <a:pPr algn="ctr"/>
            <a:endParaRPr lang="en-US" altLang="en-US" sz="3200" b="1" dirty="0" smtClean="0">
              <a:solidFill>
                <a:srgbClr val="00B050"/>
              </a:solidFill>
            </a:endParaRPr>
          </a:p>
          <a:p>
            <a:pPr algn="ctr"/>
            <a:r>
              <a:rPr lang="en-US" altLang="en-US" sz="3200" b="1" dirty="0" smtClean="0">
                <a:solidFill>
                  <a:srgbClr val="00B050"/>
                </a:solidFill>
              </a:rPr>
              <a:t>AFANGA LEONARD WODAR AND TEAM</a:t>
            </a:r>
          </a:p>
          <a:p>
            <a:pPr algn="ctr"/>
            <a:r>
              <a:rPr lang="en-US" altLang="en-US" sz="3200" b="1" dirty="0" smtClean="0">
                <a:solidFill>
                  <a:srgbClr val="00B050"/>
                </a:solidFill>
              </a:rPr>
              <a:t>CHIEF EXECUTIVE OFFICES</a:t>
            </a:r>
          </a:p>
        </p:txBody>
      </p:sp>
    </p:spTree>
    <p:extLst>
      <p:ext uri="{BB962C8B-B14F-4D97-AF65-F5344CB8AC3E}">
        <p14:creationId xmlns:p14="http://schemas.microsoft.com/office/powerpoint/2010/main" val="179115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cac\SYNERGY SCAN CAC ORIGINAL DOCUMENTS_page-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905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22.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Distillation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(Double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Units)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6536A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06697"/>
            <a:ext cx="5968365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100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This instrument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 designed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 per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GB/T6536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 Method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Characteristics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D86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at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Pressure.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 is suitable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characteristics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gasoline,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naphtha,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511165"/>
            <a:ext cx="5970270" cy="1691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8255" indent="-3175">
              <a:lnSpc>
                <a:spcPct val="117100"/>
              </a:lnSpc>
              <a:spcBef>
                <a:spcPts val="99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double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units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well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specification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10" dirty="0">
                <a:latin typeface="Calibri"/>
                <a:cs typeface="Calibri"/>
              </a:rPr>
              <a:t> specifications.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2700" marR="5080" indent="144780">
              <a:lnSpc>
                <a:spcPct val="117100"/>
              </a:lnSpc>
              <a:spcBef>
                <a:spcPts val="1000"/>
              </a:spcBef>
              <a:buSzPct val="90476"/>
              <a:buAutoNum type="arabicPeriod"/>
              <a:tabLst>
                <a:tab pos="15748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independent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circuits.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requirements.</a:t>
            </a:r>
            <a:endParaRPr sz="1050">
              <a:latin typeface="Calibri"/>
              <a:cs typeface="Calibri"/>
            </a:endParaRPr>
          </a:p>
          <a:p>
            <a:pPr marL="12700" marR="7620" indent="-3175">
              <a:lnSpc>
                <a:spcPct val="117100"/>
              </a:lnSpc>
              <a:spcBef>
                <a:spcPts val="99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It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safety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adjusted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645145"/>
            <a:ext cx="2607310" cy="144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1.Power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20" dirty="0">
                <a:latin typeface="Calibri"/>
                <a:cs typeface="Calibri"/>
              </a:rPr>
              <a:t> 50Hz </a:t>
            </a:r>
            <a:r>
              <a:rPr sz="1050" spc="-10" dirty="0">
                <a:latin typeface="Calibri"/>
                <a:cs typeface="Calibri"/>
              </a:rPr>
              <a:t>2.Receiving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100ml,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20" dirty="0">
                <a:latin typeface="Calibri"/>
                <a:cs typeface="Calibri"/>
              </a:rPr>
              <a:t> 1ml. </a:t>
            </a:r>
            <a:r>
              <a:rPr sz="1050" dirty="0">
                <a:latin typeface="Calibri"/>
                <a:cs typeface="Calibri"/>
              </a:rPr>
              <a:t>3.Distillation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125ml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050" dirty="0">
                <a:latin typeface="Calibri"/>
                <a:cs typeface="Calibri"/>
              </a:rPr>
              <a:t>4.Thermometer: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(-2~300)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0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(-2~400)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768600" cy="247840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208270" cy="295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Flask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support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board: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SiC,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diameter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φ32mm,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φ38mm,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φ50mm.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7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+10)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60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2)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±0.5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3)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LED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 startAt="5"/>
            </a:pP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14300" indent="-104775">
              <a:lnSpc>
                <a:spcPct val="100000"/>
              </a:lnSpc>
              <a:spcBef>
                <a:spcPts val="1245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12700" marR="3023870" indent="-3175">
              <a:lnSpc>
                <a:spcPct val="196200"/>
              </a:lnSpc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≤4000W 10.Dimension:760mm×520mm×500mm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11.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40kg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MS PGothic"/>
                <a:cs typeface="MS PGothic"/>
              </a:rPr>
              <a:t>Ⅲ</a:t>
            </a:r>
            <a:r>
              <a:rPr sz="1050" dirty="0">
                <a:latin typeface="Calibri"/>
                <a:cs typeface="Calibri"/>
              </a:rPr>
              <a:t>. </a:t>
            </a:r>
            <a:r>
              <a:rPr sz="1050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6536A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Distillation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Apparatus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560" y="4011802"/>
          <a:ext cx="5953760" cy="4170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220"/>
                <a:gridCol w="3730625"/>
                <a:gridCol w="511810"/>
                <a:gridCol w="512445"/>
                <a:gridCol w="708660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6536A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Distillation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Apparatus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(Double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Units)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Distillation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flask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(125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－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50" spc="-10" dirty="0">
                          <a:latin typeface="Cambria Math"/>
                          <a:cs typeface="Cambria Math"/>
                        </a:rPr>
                        <a:t>∼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300)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.(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－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50" spc="-10" dirty="0">
                          <a:latin typeface="Cambria Math"/>
                          <a:cs typeface="Cambria Math"/>
                        </a:rPr>
                        <a:t>∼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400)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 division is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container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(Φ100mm×240mm)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(3#)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(4#)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carbide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board,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size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Φ32mm.Φ38mm.Φ50mm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Graduated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flask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(100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Iron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block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platform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(pad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under the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vessel)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10A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(Ф5×20)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Observation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window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glass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Condensate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pipe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outlet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Pull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rope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004" y="8356854"/>
            <a:ext cx="40138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6536A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Distillation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Apparatus's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23848" y="8742933"/>
          <a:ext cx="5954394" cy="200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23848" y="1046988"/>
          <a:ext cx="5954394" cy="411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ether60-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6L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330856"/>
            <a:ext cx="5962015" cy="14922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20" dirty="0">
                <a:latin typeface="Calibri"/>
                <a:cs typeface="Calibri"/>
              </a:rPr>
              <a:t>Note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23.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Distillation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SYD-</a:t>
            </a:r>
            <a:r>
              <a:rPr sz="1050" b="1" spc="-20" dirty="0">
                <a:latin typeface="Calibri"/>
                <a:cs typeface="Calibri"/>
              </a:rPr>
              <a:t>6536B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494422"/>
            <a:ext cx="5969635" cy="114808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indent="60960" algn="just">
              <a:lnSpc>
                <a:spcPts val="148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 </a:t>
            </a:r>
            <a:r>
              <a:rPr sz="1050" i="1" spc="-10" dirty="0">
                <a:latin typeface="Calibri"/>
                <a:cs typeface="Calibri"/>
              </a:rPr>
              <a:t>GB/T6536 </a:t>
            </a:r>
            <a:r>
              <a:rPr sz="1050" i="1" dirty="0">
                <a:latin typeface="Calibri"/>
                <a:cs typeface="Calibri"/>
              </a:rPr>
              <a:t>Test</a:t>
            </a:r>
            <a:r>
              <a:rPr sz="1050" i="1" spc="-1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Method</a:t>
            </a:r>
            <a:r>
              <a:rPr sz="1050" i="1" spc="-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for</a:t>
            </a:r>
            <a:r>
              <a:rPr sz="1050" i="1" spc="-1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Distillation</a:t>
            </a:r>
            <a:r>
              <a:rPr sz="1050" i="1" spc="-10" dirty="0">
                <a:latin typeface="Calibri"/>
                <a:cs typeface="Calibri"/>
              </a:rPr>
              <a:t> Characteristics </a:t>
            </a:r>
            <a:r>
              <a:rPr sz="1050" i="1" dirty="0">
                <a:latin typeface="Calibri"/>
                <a:cs typeface="Calibri"/>
              </a:rPr>
              <a:t>of</a:t>
            </a:r>
            <a:r>
              <a:rPr sz="1050" i="1" spc="2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Petroleum</a:t>
            </a:r>
            <a:r>
              <a:rPr sz="1050" i="1" spc="2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Products</a:t>
            </a:r>
            <a:r>
              <a:rPr sz="1050" i="1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ASTM</a:t>
            </a:r>
            <a:r>
              <a:rPr sz="1050" i="1" spc="25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D86</a:t>
            </a:r>
            <a:r>
              <a:rPr sz="1050" i="1" spc="26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Standard</a:t>
            </a:r>
            <a:r>
              <a:rPr sz="1050" i="1" spc="25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Test</a:t>
            </a:r>
            <a:r>
              <a:rPr sz="1050" i="1" spc="25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Method</a:t>
            </a:r>
            <a:r>
              <a:rPr sz="1050" i="1" spc="25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of</a:t>
            </a:r>
            <a:r>
              <a:rPr sz="1050" i="1" spc="26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Distillation</a:t>
            </a:r>
            <a:r>
              <a:rPr sz="1050" i="1" spc="254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for</a:t>
            </a:r>
            <a:r>
              <a:rPr sz="1050" i="1" spc="27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Petroleum</a:t>
            </a:r>
            <a:r>
              <a:rPr sz="1050" i="1" spc="26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Products</a:t>
            </a:r>
            <a:r>
              <a:rPr sz="1050" i="1" spc="260" dirty="0">
                <a:latin typeface="Calibri"/>
                <a:cs typeface="Calibri"/>
              </a:rPr>
              <a:t> </a:t>
            </a:r>
            <a:r>
              <a:rPr sz="1050" i="1" spc="-25" dirty="0">
                <a:latin typeface="Calibri"/>
                <a:cs typeface="Calibri"/>
              </a:rPr>
              <a:t>at </a:t>
            </a:r>
            <a:r>
              <a:rPr sz="1050" i="1" dirty="0">
                <a:latin typeface="Calibri"/>
                <a:cs typeface="Calibri"/>
              </a:rPr>
              <a:t>Atmospheric</a:t>
            </a:r>
            <a:r>
              <a:rPr sz="1050" i="1" spc="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Pressure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characteristics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gasoline,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naphtha,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products.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626" y="4198568"/>
            <a:ext cx="2409236" cy="304732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1025397"/>
            <a:ext cx="4178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I.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Main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3641" y="855980"/>
            <a:ext cx="5419725" cy="35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2147570">
              <a:lnSpc>
                <a:spcPct val="100000"/>
              </a:lnSpc>
              <a:spcBef>
                <a:spcPts val="20"/>
              </a:spcBef>
              <a:tabLst>
                <a:tab pos="4944110" algn="l"/>
              </a:tabLst>
            </a:pPr>
            <a:r>
              <a:rPr sz="1050" b="1" spc="-10" dirty="0">
                <a:latin typeface="Calibri"/>
                <a:cs typeface="Calibri"/>
              </a:rPr>
              <a:t>technical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1188466"/>
            <a:ext cx="5972175" cy="167258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6985" indent="-3175">
              <a:lnSpc>
                <a:spcPct val="101899"/>
              </a:lnSpc>
              <a:spcBef>
                <a:spcPts val="8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It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safety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adjusted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2700" marR="7620" indent="196850">
              <a:lnSpc>
                <a:spcPct val="101000"/>
              </a:lnSpc>
              <a:spcBef>
                <a:spcPts val="10"/>
              </a:spcBef>
              <a:buSzPct val="90476"/>
              <a:buAutoNum type="arabicPeriod"/>
              <a:tabLst>
                <a:tab pos="20955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height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lifting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device,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resistant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heat </a:t>
            </a:r>
            <a:r>
              <a:rPr sz="1050" dirty="0">
                <a:latin typeface="Calibri"/>
                <a:cs typeface="Calibri"/>
              </a:rPr>
              <a:t>insulation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window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whole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process.</a:t>
            </a:r>
            <a:endParaRPr sz="1050">
              <a:latin typeface="Calibri"/>
              <a:cs typeface="Calibri"/>
            </a:endParaRPr>
          </a:p>
          <a:p>
            <a:pPr marL="209550" indent="-196850">
              <a:lnSpc>
                <a:spcPct val="100000"/>
              </a:lnSpc>
              <a:spcBef>
                <a:spcPts val="25"/>
              </a:spcBef>
              <a:buSzPct val="90476"/>
              <a:buAutoNum type="arabicPeriod"/>
              <a:tabLst>
                <a:tab pos="209550" algn="l"/>
              </a:tabLst>
            </a:pPr>
            <a:r>
              <a:rPr sz="1050" dirty="0">
                <a:latin typeface="Calibri"/>
                <a:cs typeface="Calibri"/>
              </a:rPr>
              <a:t>Condensing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uniform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test.</a:t>
            </a:r>
            <a:endParaRPr sz="1050">
              <a:latin typeface="Calibri"/>
              <a:cs typeface="Calibri"/>
            </a:endParaRPr>
          </a:p>
          <a:p>
            <a:pPr marL="209550" indent="-196850">
              <a:lnSpc>
                <a:spcPct val="100000"/>
              </a:lnSpc>
              <a:spcBef>
                <a:spcPts val="25"/>
              </a:spcBef>
              <a:buSzPct val="90476"/>
              <a:buAutoNum type="arabicPeriod" startAt="4"/>
              <a:tabLst>
                <a:tab pos="20955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self-</a:t>
            </a:r>
            <a:r>
              <a:rPr sz="1050" dirty="0">
                <a:latin typeface="Calibri"/>
                <a:cs typeface="Calibri"/>
              </a:rPr>
              <a:t>tuning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system,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(up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),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0" dirty="0">
                <a:latin typeface="Calibri"/>
                <a:cs typeface="Calibri"/>
              </a:rPr>
              <a:t> stable.</a:t>
            </a:r>
            <a:endParaRPr sz="1050">
              <a:latin typeface="Calibri"/>
              <a:cs typeface="Calibri"/>
            </a:endParaRPr>
          </a:p>
          <a:p>
            <a:pPr marL="12700" marR="5080" indent="196850">
              <a:lnSpc>
                <a:spcPct val="101899"/>
              </a:lnSpc>
              <a:spcBef>
                <a:spcPts val="15"/>
              </a:spcBef>
              <a:buSzPct val="90476"/>
              <a:buAutoNum type="arabicPeriod" startAt="5"/>
              <a:tabLst>
                <a:tab pos="20955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receiving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chamber,It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independent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specification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greatly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2998978"/>
            <a:ext cx="3084195" cy="677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69845" algn="l"/>
              </a:tabLst>
            </a:pPr>
            <a:r>
              <a:rPr sz="1050" dirty="0">
                <a:latin typeface="Calibri"/>
                <a:cs typeface="Calibri"/>
              </a:rPr>
              <a:t>II.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Main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sz="1050" b="1" spc="-10" dirty="0">
                <a:latin typeface="Calibri"/>
                <a:cs typeface="Calibri"/>
              </a:rPr>
              <a:t>technical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5"/>
              </a:spcBef>
              <a:buSzPct val="90476"/>
              <a:buAutoNum type="arabicPeriod"/>
              <a:tabLst>
                <a:tab pos="114300" algn="l"/>
                <a:tab pos="1461770" algn="l"/>
              </a:tabLst>
            </a:pPr>
            <a:r>
              <a:rPr sz="1050" spc="-10" dirty="0">
                <a:latin typeface="Calibri"/>
                <a:cs typeface="Calibri"/>
              </a:rPr>
              <a:t>Power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supply: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2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≤3500W;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3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Cool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compressor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refrigeration;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2921" y="2998978"/>
            <a:ext cx="78041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25"/>
              </a:spcBef>
            </a:pP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38155" y="3162427"/>
            <a:ext cx="86486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AC(220±10%)V,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3804030"/>
            <a:ext cx="20040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4.Furnace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1300W*2;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7942" y="4116451"/>
            <a:ext cx="4006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100ml,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86781" y="4116451"/>
            <a:ext cx="4406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division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04" y="4089933"/>
            <a:ext cx="1191895" cy="4006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13664" indent="-104775">
              <a:lnSpc>
                <a:spcPct val="100000"/>
              </a:lnSpc>
              <a:spcBef>
                <a:spcPts val="315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spc="-10" dirty="0">
                <a:latin typeface="Calibri"/>
                <a:cs typeface="Calibri"/>
              </a:rPr>
              <a:t>Receiving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 startAt="5"/>
              <a:tabLst>
                <a:tab pos="113664" algn="l"/>
                <a:tab pos="894715" algn="l"/>
              </a:tabLst>
            </a:pPr>
            <a:r>
              <a:rPr sz="1050" spc="-10" dirty="0">
                <a:latin typeface="Calibri"/>
                <a:cs typeface="Calibri"/>
              </a:rPr>
              <a:t>Distillation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flask: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95954" y="4089933"/>
            <a:ext cx="856615" cy="4006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spc="-10" dirty="0">
                <a:latin typeface="Calibri"/>
                <a:cs typeface="Calibri"/>
              </a:rPr>
              <a:t>cylinder:</a:t>
            </a:r>
            <a:endParaRPr sz="1050">
              <a:latin typeface="Calibri"/>
              <a:cs typeface="Calibri"/>
            </a:endParaRPr>
          </a:p>
          <a:p>
            <a:pPr marL="186055">
              <a:lnSpc>
                <a:spcPct val="100000"/>
              </a:lnSpc>
              <a:spcBef>
                <a:spcPts val="215"/>
              </a:spcBef>
            </a:pPr>
            <a:r>
              <a:rPr sz="1050" spc="-10" dirty="0">
                <a:latin typeface="Calibri"/>
                <a:cs typeface="Calibri"/>
              </a:rPr>
              <a:t>125ml,meet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6641" y="4116451"/>
            <a:ext cx="1092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Calibri"/>
                <a:cs typeface="Calibri"/>
              </a:rPr>
              <a:t>is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09141" y="4089933"/>
            <a:ext cx="763270" cy="5969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508000">
              <a:lnSpc>
                <a:spcPct val="100000"/>
              </a:lnSpc>
              <a:spcBef>
                <a:spcPts val="315"/>
              </a:spcBef>
            </a:pPr>
            <a:r>
              <a:rPr sz="1050" spc="-20" dirty="0">
                <a:latin typeface="Calibri"/>
                <a:cs typeface="Calibri"/>
              </a:rPr>
              <a:t>1ml.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  <a:tabLst>
                <a:tab pos="530225" algn="l"/>
              </a:tabLst>
            </a:pPr>
            <a:r>
              <a:rPr sz="1050" spc="-20" dirty="0">
                <a:latin typeface="Calibri"/>
                <a:cs typeface="Calibri"/>
              </a:rPr>
              <a:t>ASTM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D86</a:t>
            </a:r>
            <a:endParaRPr sz="1050">
              <a:latin typeface="Calibri"/>
              <a:cs typeface="Calibri"/>
            </a:endParaRPr>
          </a:p>
          <a:p>
            <a:pPr marL="513715">
              <a:lnSpc>
                <a:spcPct val="100000"/>
              </a:lnSpc>
              <a:spcBef>
                <a:spcPts val="285"/>
              </a:spcBef>
            </a:pPr>
            <a:r>
              <a:rPr sz="1050" spc="-25" dirty="0">
                <a:latin typeface="Calibri"/>
                <a:cs typeface="Calibri"/>
              </a:rPr>
              <a:t>1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7576" y="4268241"/>
            <a:ext cx="1187450" cy="4191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R="48260" algn="r">
              <a:lnSpc>
                <a:spcPct val="100000"/>
              </a:lnSpc>
              <a:spcBef>
                <a:spcPts val="385"/>
              </a:spcBef>
              <a:tabLst>
                <a:tab pos="382270" algn="l"/>
              </a:tabLst>
            </a:pP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requirements</a:t>
            </a:r>
            <a:endParaRPr sz="10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1050" dirty="0">
                <a:latin typeface="Calibri"/>
                <a:cs typeface="Calibri"/>
              </a:rPr>
              <a:t>(-</a:t>
            </a:r>
            <a:r>
              <a:rPr sz="1050" spc="-10" dirty="0">
                <a:latin typeface="Calibri"/>
                <a:cs typeface="Calibri"/>
              </a:rPr>
              <a:t>2~400)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5994" y="4303903"/>
            <a:ext cx="6121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4485" algn="l"/>
              </a:tabLst>
            </a:pPr>
            <a:r>
              <a:rPr sz="1050" spc="-25" dirty="0">
                <a:latin typeface="Calibri"/>
                <a:cs typeface="Calibri"/>
              </a:rPr>
              <a:t>of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GB/T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78402" y="4089933"/>
            <a:ext cx="1022985" cy="5969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spc="-10" dirty="0">
                <a:latin typeface="Calibri"/>
                <a:cs typeface="Calibri"/>
              </a:rPr>
              <a:t>value</a:t>
            </a:r>
            <a:endParaRPr sz="1050">
              <a:latin typeface="Calibri"/>
              <a:cs typeface="Calibri"/>
            </a:endParaRPr>
          </a:p>
          <a:p>
            <a:pPr marL="717550" marR="5080" indent="-551815">
              <a:lnSpc>
                <a:spcPts val="1550"/>
              </a:lnSpc>
              <a:spcBef>
                <a:spcPts val="25"/>
              </a:spcBef>
              <a:tabLst>
                <a:tab pos="637540" algn="l"/>
              </a:tabLst>
            </a:pPr>
            <a:r>
              <a:rPr sz="1050" spc="-20" dirty="0">
                <a:latin typeface="Calibri"/>
                <a:cs typeface="Calibri"/>
              </a:rPr>
              <a:t>6536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value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2004" y="4472457"/>
            <a:ext cx="1693545" cy="40386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13664" indent="-104775">
              <a:lnSpc>
                <a:spcPct val="100000"/>
              </a:lnSpc>
              <a:spcBef>
                <a:spcPts val="325"/>
              </a:spcBef>
              <a:buSzPct val="90476"/>
              <a:buAutoNum type="arabicPeriod" startAt="7"/>
              <a:tabLst>
                <a:tab pos="113664" algn="l"/>
              </a:tabLst>
            </a:pPr>
            <a:r>
              <a:rPr sz="1050" spc="-10" dirty="0">
                <a:latin typeface="Calibri"/>
                <a:cs typeface="Calibri"/>
              </a:rPr>
              <a:t>Thermometer:(-2~300)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13664" indent="-104775">
              <a:lnSpc>
                <a:spcPct val="100000"/>
              </a:lnSpc>
              <a:spcBef>
                <a:spcPts val="229"/>
              </a:spcBef>
              <a:buSzPct val="90476"/>
              <a:buAutoNum type="arabicPeriod" startAt="7"/>
              <a:tabLst>
                <a:tab pos="113664" algn="l"/>
                <a:tab pos="641350" algn="l"/>
                <a:tab pos="1323975" algn="l"/>
              </a:tabLst>
            </a:pPr>
            <a:r>
              <a:rPr sz="1050" spc="-10" dirty="0">
                <a:latin typeface="Calibri"/>
                <a:cs typeface="Calibri"/>
              </a:rPr>
              <a:t>Flask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support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board: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27552" y="4472457"/>
            <a:ext cx="324485" cy="403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3980">
              <a:lnSpc>
                <a:spcPct val="118100"/>
              </a:lnSpc>
              <a:spcBef>
                <a:spcPts val="95"/>
              </a:spcBef>
            </a:pP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spc="-20" dirty="0">
                <a:latin typeface="Calibri"/>
                <a:cs typeface="Calibri"/>
              </a:rPr>
              <a:t>SiC,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23755" y="4472457"/>
            <a:ext cx="593725" cy="403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2395" marR="5080" indent="-100330">
              <a:lnSpc>
                <a:spcPct val="118100"/>
              </a:lnSpc>
              <a:spcBef>
                <a:spcPts val="95"/>
              </a:spcBef>
            </a:pPr>
            <a:r>
              <a:rPr sz="1050" spc="-10" dirty="0">
                <a:latin typeface="Calibri"/>
                <a:cs typeface="Calibri"/>
              </a:rPr>
              <a:t>Division φ32mm,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83220" y="4689475"/>
            <a:ext cx="10306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2605" algn="l"/>
              </a:tabLst>
            </a:pPr>
            <a:r>
              <a:rPr sz="1050" spc="-20" dirty="0">
                <a:latin typeface="Calibri"/>
                <a:cs typeface="Calibri"/>
              </a:rPr>
              <a:t>bore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diameter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46350" y="4689475"/>
            <a:ext cx="1441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Calibri"/>
                <a:cs typeface="Calibri"/>
              </a:rPr>
              <a:t>is: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49070" y="4689475"/>
            <a:ext cx="4946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φ38mm,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75689" y="4689475"/>
            <a:ext cx="4953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φ50mm.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2004" y="4878451"/>
            <a:ext cx="2112010" cy="2421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3664" indent="-104775">
              <a:lnSpc>
                <a:spcPct val="100000"/>
              </a:lnSpc>
              <a:spcBef>
                <a:spcPts val="105"/>
              </a:spcBef>
              <a:buSzPct val="90476"/>
              <a:buAutoNum type="arabicPeriod" startAt="9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Condenser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: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7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80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90500" lvl="1" indent="-177800">
              <a:lnSpc>
                <a:spcPct val="100000"/>
              </a:lnSpc>
              <a:spcBef>
                <a:spcPts val="13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±0.5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861060" lvl="1" indent="177800">
              <a:lnSpc>
                <a:spcPct val="196200"/>
              </a:lnSpc>
              <a:spcBef>
                <a:spcPts val="35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-25" dirty="0">
                <a:latin typeface="Calibri"/>
                <a:cs typeface="Calibri"/>
              </a:rPr>
              <a:t> LED </a:t>
            </a:r>
            <a:r>
              <a:rPr sz="1050" spc="-10" dirty="0">
                <a:latin typeface="Calibri"/>
                <a:cs typeface="Calibri"/>
              </a:rPr>
              <a:t>10.Receiving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chamber:</a:t>
            </a:r>
            <a:endParaRPr sz="1050">
              <a:latin typeface="Calibri"/>
              <a:cs typeface="Calibri"/>
            </a:endParaRPr>
          </a:p>
          <a:p>
            <a:pPr marL="12700" marR="452755">
              <a:lnSpc>
                <a:spcPct val="199000"/>
              </a:lnSpc>
              <a:spcBef>
                <a:spcPts val="25"/>
              </a:spcBef>
            </a:pPr>
            <a:r>
              <a:rPr sz="1050" spc="80" dirty="0">
                <a:latin typeface="Calibri"/>
                <a:cs typeface="Calibri"/>
              </a:rPr>
              <a:t>(1)Range</a:t>
            </a:r>
            <a:r>
              <a:rPr sz="1050" spc="80" dirty="0">
                <a:latin typeface="MS PGothic"/>
                <a:cs typeface="MS PGothic"/>
              </a:rPr>
              <a:t>：（</a:t>
            </a:r>
            <a:r>
              <a:rPr sz="1050" spc="80" dirty="0">
                <a:latin typeface="Calibri"/>
                <a:cs typeface="Calibri"/>
              </a:rPr>
              <a:t>0-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70" dirty="0">
                <a:latin typeface="Calibri"/>
                <a:cs typeface="Calibri"/>
              </a:rPr>
              <a:t>temp.</a:t>
            </a:r>
            <a:r>
              <a:rPr sz="1050" spc="70" dirty="0">
                <a:latin typeface="MS PGothic"/>
                <a:cs typeface="MS PGothic"/>
              </a:rPr>
              <a:t>） </a:t>
            </a:r>
            <a:r>
              <a:rPr sz="1050" dirty="0">
                <a:latin typeface="Calibri"/>
                <a:cs typeface="Calibri"/>
              </a:rPr>
              <a:t>(2)Display: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LED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11.Suitable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environment: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02004" y="7402982"/>
            <a:ext cx="1337310" cy="41020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50" spc="-10" dirty="0">
                <a:latin typeface="Calibri"/>
                <a:cs typeface="Calibri"/>
              </a:rPr>
              <a:t>Ambient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0" dirty="0">
                <a:latin typeface="Calibri"/>
                <a:cs typeface="Calibri"/>
              </a:rPr>
              <a:t> ≤85%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47155" y="7434453"/>
            <a:ext cx="14249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temperature:15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28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2004" y="7940802"/>
            <a:ext cx="2251075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0820" indent="-198120">
              <a:lnSpc>
                <a:spcPct val="100000"/>
              </a:lnSpc>
              <a:spcBef>
                <a:spcPts val="105"/>
              </a:spcBef>
              <a:buAutoNum type="arabicPeriod" startAt="12"/>
              <a:tabLst>
                <a:tab pos="210820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700mm×520mm×580mm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AutoNum type="arabicPeriod" startAt="12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60kg.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380" y="855980"/>
            <a:ext cx="290576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d.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Density</a:t>
            </a:r>
            <a:r>
              <a:rPr sz="1050" b="1" spc="-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24.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Density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1884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59197"/>
            <a:ext cx="5969635" cy="7740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7200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accordance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stipulated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1884-</a:t>
            </a:r>
            <a:r>
              <a:rPr sz="1050" dirty="0">
                <a:latin typeface="Calibri"/>
                <a:cs typeface="Calibri"/>
              </a:rPr>
              <a:t>2000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People's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(Densimeter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developed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590156"/>
            <a:ext cx="5970270" cy="1877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715" indent="142875" algn="just">
              <a:lnSpc>
                <a:spcPct val="117100"/>
              </a:lnSpc>
              <a:spcBef>
                <a:spcPts val="985"/>
              </a:spcBef>
              <a:buAutoNum type="arabicPeriod"/>
              <a:tabLst>
                <a:tab pos="15557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machine.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box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humanization.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 switch is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 the form of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 keys. 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 is novel, 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compact, 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 </a:t>
            </a:r>
            <a:r>
              <a:rPr sz="1050" spc="-25" dirty="0">
                <a:latin typeface="Calibri"/>
                <a:cs typeface="Calibri"/>
              </a:rPr>
              <a:t>is </a:t>
            </a:r>
            <a:r>
              <a:rPr sz="1050" dirty="0">
                <a:latin typeface="Calibri"/>
                <a:cs typeface="Calibri"/>
              </a:rPr>
              <a:t>comfortable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appearance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generous.</a:t>
            </a:r>
            <a:endParaRPr sz="1050">
              <a:latin typeface="Calibri"/>
              <a:cs typeface="Calibri"/>
            </a:endParaRPr>
          </a:p>
          <a:p>
            <a:pPr marL="12700" marR="7620" indent="160020" algn="just">
              <a:lnSpc>
                <a:spcPct val="117100"/>
              </a:lnSpc>
              <a:spcBef>
                <a:spcPts val="1000"/>
              </a:spcBef>
              <a:buAutoNum type="arabicPeriod"/>
              <a:tabLst>
                <a:tab pos="172720" algn="l"/>
              </a:tabLst>
            </a:pPr>
            <a:r>
              <a:rPr sz="1050" dirty="0">
                <a:latin typeface="Calibri"/>
                <a:cs typeface="Calibri"/>
              </a:rPr>
              <a:t>Intelligent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adopted,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advantages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fast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response,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overshoot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(+0.2</a:t>
            </a:r>
            <a:r>
              <a:rPr sz="1050" spc="-25" dirty="0">
                <a:latin typeface="Calibri"/>
                <a:cs typeface="Calibri"/>
              </a:rPr>
              <a:t> C).</a:t>
            </a:r>
            <a:endParaRPr sz="1050">
              <a:latin typeface="Calibri"/>
              <a:cs typeface="Calibri"/>
            </a:endParaRPr>
          </a:p>
          <a:p>
            <a:pPr marL="12700" marR="5080" indent="169545" algn="just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82245" algn="l"/>
              </a:tabLst>
            </a:pPr>
            <a:r>
              <a:rPr sz="1050" dirty="0">
                <a:latin typeface="Calibri"/>
                <a:cs typeface="Calibri"/>
              </a:rPr>
              <a:t>Using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hard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device,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observed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clearly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bathtub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uniform.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8611" y="1774872"/>
            <a:ext cx="3278962" cy="3178508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905" cy="454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biggest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features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are: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500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50%;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use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of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highlighting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grade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instrument;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plastic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spraying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treatment,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excellent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anti-corrosion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durable.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(220±10</a:t>
            </a:r>
            <a:r>
              <a:rPr sz="1050" dirty="0">
                <a:latin typeface="MS PGothic"/>
                <a:cs typeface="MS PGothic"/>
              </a:rPr>
              <a:t>％</a:t>
            </a:r>
            <a:r>
              <a:rPr sz="1050" dirty="0">
                <a:latin typeface="Calibri"/>
                <a:cs typeface="Calibri"/>
              </a:rPr>
              <a:t>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V,50Hz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Ф300mm×340mm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700W,1000W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controller: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249554" lvl="1" indent="-176530">
              <a:lnSpc>
                <a:spcPct val="100000"/>
              </a:lnSpc>
              <a:buAutoNum type="arabicParenBoth"/>
              <a:tabLst>
                <a:tab pos="249554" algn="l"/>
              </a:tabLst>
            </a:pP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(Room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+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249554" lvl="1" indent="-176530">
              <a:lnSpc>
                <a:spcPct val="100000"/>
              </a:lnSpc>
              <a:spcBef>
                <a:spcPts val="1295"/>
              </a:spcBef>
              <a:buAutoNum type="arabicParenBoth"/>
              <a:tabLst>
                <a:tab pos="249554" algn="l"/>
              </a:tabLst>
            </a:pP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±0.2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250825" lvl="1" indent="-177800">
              <a:lnSpc>
                <a:spcPct val="100000"/>
              </a:lnSpc>
              <a:spcBef>
                <a:spcPts val="1250"/>
              </a:spcBef>
              <a:buAutoNum type="arabicParenBoth"/>
              <a:tabLst>
                <a:tab pos="250825" algn="l"/>
              </a:tabLst>
            </a:pP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platinum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resistance,</a:t>
            </a:r>
            <a:r>
              <a:rPr sz="1050" spc="-20" dirty="0">
                <a:latin typeface="Calibri"/>
                <a:cs typeface="Calibri"/>
              </a:rPr>
              <a:t> Pt100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Thermometer: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immersion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mercury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thermometer.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0.2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560mm×380mm×580mm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1884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Petroleum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Products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Density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560" y="5554344"/>
          <a:ext cx="5955027" cy="2933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334"/>
                <a:gridCol w="2951479"/>
                <a:gridCol w="577850"/>
                <a:gridCol w="577214"/>
                <a:gridCol w="1327150"/>
              </a:tblGrid>
              <a:tr h="199390">
                <a:tc>
                  <a:txBody>
                    <a:bodyPr/>
                    <a:lstStyle/>
                    <a:p>
                      <a:pPr marL="161290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1568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1884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Products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Density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Thermometer(-20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102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,scale</a:t>
                      </a:r>
                      <a:r>
                        <a:rPr sz="10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0.2</a:t>
                      </a:r>
                      <a:r>
                        <a:rPr sz="1050" spc="-2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1568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SY—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05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density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(10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pieces/group)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Sensor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1568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(3#)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1568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500ml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1568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(1#)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1568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Rubber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(22#)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806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holder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1295">
                <a:tc>
                  <a:txBody>
                    <a:bodyPr/>
                    <a:lstStyle/>
                    <a:p>
                      <a:pPr marL="80645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80645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controller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80645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80645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19595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25.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Low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Temperature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Density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5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ID:PT-SYD-</a:t>
            </a:r>
            <a:r>
              <a:rPr sz="1050" b="1" spc="-20" dirty="0">
                <a:latin typeface="Calibri"/>
                <a:cs typeface="Calibri"/>
              </a:rPr>
              <a:t>1884A-</a:t>
            </a:r>
            <a:r>
              <a:rPr sz="1050" b="1" spc="-5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216167"/>
            <a:ext cx="5935980" cy="1626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12725" algn="just">
              <a:lnSpc>
                <a:spcPct val="1429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1884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0" dirty="0">
                <a:latin typeface="Calibri"/>
                <a:cs typeface="Calibri"/>
              </a:rPr>
              <a:t> petroleum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0" dirty="0">
                <a:latin typeface="Calibri"/>
                <a:cs typeface="Calibri"/>
              </a:rPr>
              <a:t> petroleum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—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—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Hydrometer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D1298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(Specific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Gravity),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API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Gravity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Liquid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42900"/>
              </a:lnSpc>
            </a:pP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Hydrometer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It’s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promote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market.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densimeter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used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non-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0" dirty="0">
                <a:latin typeface="Calibri"/>
                <a:cs typeface="Calibri"/>
              </a:rPr>
              <a:t> 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367521"/>
            <a:ext cx="5701665" cy="770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42900"/>
              </a:lnSpc>
              <a:spcBef>
                <a:spcPts val="994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all-</a:t>
            </a:r>
            <a:r>
              <a:rPr sz="1050" spc="-10" dirty="0">
                <a:latin typeface="Calibri"/>
                <a:cs typeface="Calibri"/>
              </a:rPr>
              <a:t>in-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-10" dirty="0">
                <a:latin typeface="Calibri"/>
                <a:cs typeface="Calibri"/>
              </a:rPr>
              <a:t> heater,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transparent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window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front.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999" y="1524127"/>
            <a:ext cx="2538395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94214"/>
            <a:ext cx="5893435" cy="128778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59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marR="5080" indent="131445">
              <a:lnSpc>
                <a:spcPts val="1800"/>
              </a:lnSpc>
              <a:spcBef>
                <a:spcPts val="8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intelligent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realize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adjustment.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overstrike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±0.25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2700" marR="193040" indent="131445">
              <a:lnSpc>
                <a:spcPct val="142900"/>
              </a:lnSpc>
              <a:spcBef>
                <a:spcPts val="844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densimeters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with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application.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607309"/>
            <a:ext cx="3104515" cy="4099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AC(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220±10</a:t>
            </a:r>
            <a:r>
              <a:rPr sz="1050" spc="-10" dirty="0">
                <a:latin typeface="MS PGothic"/>
                <a:cs typeface="MS PGothic"/>
              </a:rPr>
              <a:t>％</a:t>
            </a:r>
            <a:r>
              <a:rPr sz="1050" spc="-10" dirty="0">
                <a:latin typeface="Calibri"/>
                <a:cs typeface="Calibri"/>
              </a:rPr>
              <a:t>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500ml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20</a:t>
            </a:r>
            <a:r>
              <a:rPr sz="1050" spc="-25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Calibri"/>
              <a:buAutoNum type="arabicPeriod"/>
            </a:pP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±0.25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Font typeface="Calibri"/>
              <a:buAutoNum type="arabicPeriod"/>
            </a:pP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sensor:PT100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quantity:</a:t>
            </a:r>
            <a:r>
              <a:rPr sz="1050" spc="-20" dirty="0">
                <a:latin typeface="Calibri"/>
                <a:cs typeface="Calibri"/>
              </a:rPr>
              <a:t> 2pcs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Thermometer: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－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dirty="0">
                <a:latin typeface="MS PGothic"/>
                <a:cs typeface="MS PGothic"/>
              </a:rPr>
              <a:t>℃～</a:t>
            </a:r>
            <a:r>
              <a:rPr sz="1050" dirty="0">
                <a:latin typeface="Calibri"/>
                <a:cs typeface="Calibri"/>
              </a:rPr>
              <a:t>38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>
              <a:lnSpc>
                <a:spcPct val="100000"/>
              </a:lnSpc>
              <a:spcBef>
                <a:spcPts val="204"/>
              </a:spcBef>
              <a:buFont typeface="Calibri"/>
              <a:buAutoNum type="arabicPeriod"/>
            </a:pP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Total power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consumption: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3000W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Environment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Calibri"/>
              <a:buAutoNum type="arabicPeriod"/>
            </a:pPr>
            <a:endParaRPr sz="1050">
              <a:latin typeface="MS PGothic"/>
              <a:cs typeface="MS PGothic"/>
            </a:endParaRPr>
          </a:p>
          <a:p>
            <a:pPr marL="210185" indent="-197485">
              <a:lnSpc>
                <a:spcPct val="100000"/>
              </a:lnSpc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510mm×360mm×660mm(L*W*H)</a:t>
            </a:r>
            <a:r>
              <a:rPr sz="1050" dirty="0">
                <a:latin typeface="Calibri"/>
                <a:cs typeface="Calibri"/>
              </a:rPr>
              <a:t> , </a:t>
            </a:r>
            <a:r>
              <a:rPr sz="1050" spc="-20" dirty="0">
                <a:latin typeface="Calibri"/>
                <a:cs typeface="Calibri"/>
              </a:rPr>
              <a:t>35kg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22617"/>
            <a:ext cx="54940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1884A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-</a:t>
            </a:r>
            <a:r>
              <a:rPr sz="1050" b="1" dirty="0">
                <a:latin typeface="Calibri"/>
                <a:cs typeface="Calibri"/>
              </a:rPr>
              <a:t>1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Petroleum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Products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Low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Temperature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Density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Accessories/Documents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08608" y="7610220"/>
          <a:ext cx="5958205" cy="13976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/>
                <a:gridCol w="3606800"/>
                <a:gridCol w="785495"/>
                <a:gridCol w="911860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1884A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Products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Density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sensor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Cylinder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Cylinder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clamp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(-1</a:t>
                      </a:r>
                      <a:r>
                        <a:rPr sz="1050" spc="-10" dirty="0">
                          <a:latin typeface="Malgun Gothic"/>
                          <a:cs typeface="Malgun Gothic"/>
                        </a:rPr>
                        <a:t>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38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8608" y="1046988"/>
          <a:ext cx="5958205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050"/>
                <a:gridCol w="3606800"/>
                <a:gridCol w="785495"/>
                <a:gridCol w="911860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SY—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05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density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(10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pieces/group)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10A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(Φ6×30)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258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4485"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3060471"/>
            <a:ext cx="3060700" cy="4686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26.</a:t>
            </a:r>
            <a:r>
              <a:rPr sz="1050" spc="18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Density,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Kinematic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Viscosity,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Viscosity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Index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050" b="1" dirty="0">
                <a:latin typeface="Calibri"/>
                <a:cs typeface="Calibri"/>
              </a:rPr>
              <a:t>Model ID: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SYD-</a:t>
            </a:r>
            <a:r>
              <a:rPr sz="1050" b="1" spc="-20" dirty="0">
                <a:latin typeface="Calibri"/>
                <a:cs typeface="Calibri"/>
              </a:rPr>
              <a:t>1884B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429880"/>
            <a:ext cx="5965190" cy="1229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42900"/>
              </a:lnSpc>
              <a:spcBef>
                <a:spcPts val="101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1884,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GB/T </a:t>
            </a:r>
            <a:r>
              <a:rPr sz="1050" dirty="0">
                <a:latin typeface="Calibri"/>
                <a:cs typeface="Calibri"/>
              </a:rPr>
              <a:t>265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1995.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(liquid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1884,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kinematic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(Newtonian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265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(Lubricating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1995.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also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D1298,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D445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D2270.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3660647"/>
            <a:ext cx="3745865" cy="357543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94214"/>
            <a:ext cx="5884545" cy="8249284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59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312420" indent="131445">
              <a:lnSpc>
                <a:spcPct val="142900"/>
              </a:lnSpc>
              <a:spcBef>
                <a:spcPts val="994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Multifunctional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products, </a:t>
            </a:r>
            <a:r>
              <a:rPr sz="1050" dirty="0">
                <a:latin typeface="Calibri"/>
                <a:cs typeface="Calibri"/>
              </a:rPr>
              <a:t>kinematic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oils.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Microprocessor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English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bilingual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menu.</a:t>
            </a:r>
            <a:r>
              <a:rPr sz="1050" spc="-10" dirty="0">
                <a:latin typeface="Calibri"/>
                <a:cs typeface="Calibri"/>
              </a:rPr>
              <a:t> Light-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operate.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42900"/>
              </a:lnSpc>
              <a:spcBef>
                <a:spcPts val="99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kinematic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another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4</a:t>
            </a:r>
            <a:r>
              <a:rPr sz="1050" dirty="0">
                <a:latin typeface="Calibri"/>
                <a:cs typeface="Calibri"/>
              </a:rPr>
              <a:t> kinematic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coefficient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tube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inputted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light-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0" dirty="0">
                <a:latin typeface="Calibri"/>
                <a:cs typeface="Calibri"/>
              </a:rPr>
              <a:t> screen.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New-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0.01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5" dirty="0">
                <a:latin typeface="Calibri"/>
                <a:cs typeface="Calibri"/>
              </a:rPr>
              <a:t> is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050" spc="-10" dirty="0">
                <a:latin typeface="Calibri"/>
                <a:cs typeface="Calibri"/>
              </a:rPr>
              <a:t>±0.04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2700" marR="237490" indent="131445">
              <a:lnSpc>
                <a:spcPct val="142900"/>
              </a:lnSpc>
              <a:spcBef>
                <a:spcPts val="101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semiconductor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refrigeration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installed,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refrigeration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start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mbria Math"/>
                <a:cs typeface="Cambria Math"/>
              </a:rPr>
              <a:t>∼</a:t>
            </a:r>
            <a:r>
              <a:rPr sz="1050" spc="-5" dirty="0">
                <a:latin typeface="Cambria Math"/>
                <a:cs typeface="Cambria Math"/>
              </a:rPr>
              <a:t> </a:t>
            </a:r>
            <a:r>
              <a:rPr sz="1050" dirty="0">
                <a:latin typeface="Calibri"/>
                <a:cs typeface="Calibri"/>
              </a:rPr>
              <a:t>35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.6.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99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coefficients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capillary viscometer.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459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Ф300mm×340mm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(20~100)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Calibri"/>
              <a:buAutoNum type="arabicPeriod"/>
            </a:pP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0.01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3963035" indent="131445">
              <a:lnSpc>
                <a:spcPts val="2810"/>
              </a:lnSpc>
              <a:spcBef>
                <a:spcPts val="34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±0.04</a:t>
            </a:r>
            <a:r>
              <a:rPr sz="1050" spc="-10" dirty="0">
                <a:latin typeface="MS PGothic"/>
                <a:cs typeface="MS PGothic"/>
              </a:rPr>
              <a:t>℃ </a:t>
            </a:r>
            <a:r>
              <a:rPr sz="1050" dirty="0">
                <a:latin typeface="Calibri"/>
                <a:cs typeface="Calibri"/>
              </a:rPr>
              <a:t>5.Temperature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180"/>
              </a:spcBef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±0.01s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Calibri"/>
              <a:buAutoNum type="arabicPeriod" startAt="6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5.6-</a:t>
            </a:r>
            <a:r>
              <a:rPr sz="1050" dirty="0">
                <a:latin typeface="Calibri"/>
                <a:cs typeface="Calibri"/>
              </a:rPr>
              <a:t>inch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colored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LCD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Font typeface="Calibri"/>
              <a:buAutoNum type="arabicPeriod" startAt="6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amount: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4 </a:t>
            </a:r>
            <a:r>
              <a:rPr sz="1050" spc="-10" dirty="0">
                <a:latin typeface="Calibri"/>
                <a:cs typeface="Calibri"/>
              </a:rPr>
              <a:t>samples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Calibri"/>
              <a:buAutoNum type="arabicPeriod" startAt="6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4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AC(220±10%)V, 50Hz±1Hz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Font typeface="Calibri"/>
              <a:buAutoNum type="arabicPeriod" startAt="6"/>
            </a:pP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buAutoNum type="arabicPeriod" startAt="6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≤1500W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0"/>
              </a:spcBef>
              <a:buFont typeface="Calibri"/>
              <a:buAutoNum type="arabicPeriod" startAt="6"/>
            </a:pP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buAutoNum type="arabicPeriod" startAt="6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environment:</a:t>
            </a:r>
            <a:r>
              <a:rPr sz="1050" spc="4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temp.: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(15~35)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RH</a:t>
            </a:r>
            <a:r>
              <a:rPr sz="1050" spc="-10" dirty="0">
                <a:latin typeface="MS PGothic"/>
                <a:cs typeface="MS PGothic"/>
              </a:rPr>
              <a:t>＜</a:t>
            </a:r>
            <a:r>
              <a:rPr sz="1050" spc="-10" dirty="0">
                <a:latin typeface="Calibri"/>
                <a:cs typeface="Calibri"/>
              </a:rPr>
              <a:t>85%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Font typeface="Calibri"/>
              <a:buAutoNum type="arabicPeriod" startAt="6"/>
            </a:pP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buAutoNum type="arabicPeriod" startAt="6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620mm×510mm×600mm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cac\SYNERGY SCAN CAC ORIGINAL DOCUMENTS_page-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974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794214"/>
            <a:ext cx="2866390" cy="47561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59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050" dirty="0">
                <a:latin typeface="Calibri"/>
                <a:cs typeface="Calibri"/>
              </a:rPr>
              <a:t>13.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22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41.5kg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032151"/>
            <a:ext cx="1967864" cy="46735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27.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Electronic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liquid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density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PT-4052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702581"/>
            <a:ext cx="5953125" cy="2340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95"/>
              </a:spcBef>
            </a:pPr>
            <a:r>
              <a:rPr sz="1050" spc="-10" dirty="0">
                <a:latin typeface="Calibri"/>
                <a:cs typeface="Calibri"/>
              </a:rPr>
              <a:t>U-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oscillating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meter,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electronic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based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principle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different </a:t>
            </a:r>
            <a:r>
              <a:rPr sz="1050" dirty="0">
                <a:latin typeface="Calibri"/>
                <a:cs typeface="Calibri"/>
              </a:rPr>
              <a:t>oscillating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frequency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double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U-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media.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into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resonance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single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microcomputer,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features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sensitivity.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tuning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vibrating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circuit,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circuit,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CPU,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inlet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panel.</a:t>
            </a:r>
            <a:endParaRPr sz="1050">
              <a:latin typeface="Calibri"/>
              <a:cs typeface="Calibri"/>
            </a:endParaRPr>
          </a:p>
          <a:p>
            <a:pPr marL="12700" marR="15240">
              <a:lnSpc>
                <a:spcPct val="1176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applications: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cleaning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fluids,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fluids,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chemical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fluxes,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chemical </a:t>
            </a:r>
            <a:r>
              <a:rPr sz="1050" dirty="0">
                <a:latin typeface="Calibri"/>
                <a:cs typeface="Calibri"/>
              </a:rPr>
              <a:t>reagents,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stupid,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toluene,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flavors,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essential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alcohol,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beverages,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etc.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alcohol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solutions,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convert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concentration.</a:t>
            </a:r>
            <a:endParaRPr sz="1050">
              <a:latin typeface="Calibri"/>
              <a:cs typeface="Calibri"/>
            </a:endParaRPr>
          </a:p>
          <a:p>
            <a:pPr marL="12700" marR="103505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Applicable standard: </a:t>
            </a:r>
            <a:r>
              <a:rPr sz="1050" spc="-10" dirty="0">
                <a:latin typeface="Calibri"/>
                <a:cs typeface="Calibri"/>
              </a:rPr>
              <a:t>GB/T29617,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ISO12185,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D4052/D5002,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GB/T29617-</a:t>
            </a:r>
            <a:r>
              <a:rPr sz="1050" dirty="0">
                <a:latin typeface="Calibri"/>
                <a:cs typeface="Calibri"/>
              </a:rPr>
              <a:t>2013,</a:t>
            </a:r>
            <a:r>
              <a:rPr sz="1050" spc="-10" dirty="0">
                <a:latin typeface="Calibri"/>
                <a:cs typeface="Calibri"/>
              </a:rPr>
              <a:t> GB/T2013-2010, GB23971-</a:t>
            </a:r>
            <a:r>
              <a:rPr sz="1050" dirty="0">
                <a:latin typeface="Calibri"/>
                <a:cs typeface="Calibri"/>
              </a:rPr>
              <a:t>2009,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GB4747-</a:t>
            </a:r>
            <a:r>
              <a:rPr sz="1050" dirty="0">
                <a:latin typeface="Calibri"/>
                <a:cs typeface="Calibri"/>
              </a:rPr>
              <a:t>2009,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SH/T0604-</a:t>
            </a:r>
            <a:r>
              <a:rPr sz="1050" dirty="0">
                <a:latin typeface="Calibri"/>
                <a:cs typeface="Calibri"/>
              </a:rPr>
              <a:t>2000,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SN/T2383-</a:t>
            </a:r>
            <a:r>
              <a:rPr sz="1050" dirty="0">
                <a:latin typeface="Calibri"/>
                <a:cs typeface="Calibri"/>
              </a:rPr>
              <a:t>2009,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SH/T0729-</a:t>
            </a:r>
            <a:r>
              <a:rPr sz="1050" dirty="0">
                <a:latin typeface="Calibri"/>
                <a:cs typeface="Calibri"/>
              </a:rPr>
              <a:t>2004,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ASTMD4052,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ASTMD5002,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D1250,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D3505,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12185:1996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486268"/>
            <a:ext cx="5914390" cy="1384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Features: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thermostat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tank.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oscillation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liquid).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°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±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19"/>
              </a:spcBef>
            </a:pPr>
            <a:r>
              <a:rPr sz="1050" dirty="0">
                <a:latin typeface="Calibri"/>
                <a:cs typeface="Calibri"/>
              </a:rPr>
              <a:t>0.1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° </a:t>
            </a:r>
            <a:r>
              <a:rPr sz="1050" spc="-25" dirty="0">
                <a:latin typeface="Calibri"/>
                <a:cs typeface="Calibri"/>
              </a:rPr>
              <a:t>C.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2.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window.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258" y="2727825"/>
            <a:ext cx="2230819" cy="1839901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28360" cy="1746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sampling: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single-</a:t>
            </a:r>
            <a:r>
              <a:rPr sz="1050" dirty="0">
                <a:latin typeface="Calibri"/>
                <a:cs typeface="Calibri"/>
              </a:rPr>
              <a:t>chip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microcomputer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peristaltic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pump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degree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automation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600"/>
              </a:lnSpc>
              <a:spcBef>
                <a:spcPts val="98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storage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transmission:</a:t>
            </a:r>
            <a:r>
              <a:rPr sz="1050" spc="-10" dirty="0">
                <a:latin typeface="Calibri"/>
                <a:cs typeface="Calibri"/>
              </a:rPr>
              <a:t> Built-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storage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chip,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recalled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deleted.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232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user</a:t>
            </a:r>
            <a:r>
              <a:rPr sz="1050" spc="-10" dirty="0">
                <a:latin typeface="Calibri"/>
                <a:cs typeface="Calibri"/>
              </a:rPr>
              <a:t> requirements (customized).</a:t>
            </a:r>
            <a:endParaRPr sz="1050">
              <a:latin typeface="Calibri"/>
              <a:cs typeface="Calibri"/>
            </a:endParaRPr>
          </a:p>
          <a:p>
            <a:pPr marL="12700" marR="52069" indent="131445">
              <a:lnSpc>
                <a:spcPct val="119000"/>
              </a:lnSpc>
              <a:spcBef>
                <a:spcPts val="103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pure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available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densitometer.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044697"/>
            <a:ext cx="5913755" cy="2131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Advantage: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directly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~</a:t>
            </a:r>
            <a:r>
              <a:rPr sz="1050" spc="-10" dirty="0">
                <a:latin typeface="Calibri"/>
                <a:cs typeface="Calibri"/>
              </a:rPr>
              <a:t> 1999.99kg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m3.</a:t>
            </a:r>
            <a:endParaRPr sz="1050">
              <a:latin typeface="Calibri"/>
              <a:cs typeface="Calibri"/>
            </a:endParaRPr>
          </a:p>
          <a:p>
            <a:pPr marL="12700" marR="1270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0" dirty="0">
                <a:latin typeface="Calibri"/>
                <a:cs typeface="Calibri"/>
              </a:rPr>
              <a:t> comprehensive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Because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factors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reduced,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overall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 </a:t>
            </a:r>
            <a:r>
              <a:rPr sz="1050" spc="-10" dirty="0">
                <a:latin typeface="Calibri"/>
                <a:cs typeface="Calibri"/>
              </a:rPr>
              <a:t>reduced.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workload: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Because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conversion,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workload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reduced.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resources: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2ml,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resources.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degree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peristaltic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pump,</a:t>
            </a:r>
            <a:r>
              <a:rPr sz="1050" spc="-10" dirty="0">
                <a:latin typeface="Calibri"/>
                <a:cs typeface="Calibri"/>
              </a:rPr>
              <a:t> self-calibration.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619369"/>
            <a:ext cx="5794375" cy="873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Test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steps: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Insert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inlet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"Sampling"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sucked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vibration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inlet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pump.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alarm.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936105"/>
            <a:ext cx="5163820" cy="2106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spc="-10" dirty="0">
                <a:latin typeface="Calibri"/>
                <a:cs typeface="Calibri"/>
              </a:rPr>
              <a:t>1.9999g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cm3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0.0005g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-25" dirty="0">
                <a:latin typeface="Calibri"/>
                <a:cs typeface="Calibri"/>
              </a:rPr>
              <a:t> cm3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2ml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10" dirty="0">
                <a:latin typeface="Calibri"/>
                <a:cs typeface="Calibri"/>
              </a:rPr>
              <a:t> injection);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85" dirty="0">
                <a:latin typeface="MS PGothic"/>
                <a:cs typeface="MS PGothic"/>
              </a:rPr>
              <a:t> 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35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Data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concentration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value;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452495" cy="99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220V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22V,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50Hz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1Hz,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50VA.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calibration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Cleaning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cleaning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608833"/>
            <a:ext cx="5967095" cy="513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0355" marR="5080" indent="-288290">
              <a:lnSpc>
                <a:spcPct val="101000"/>
              </a:lnSpc>
              <a:spcBef>
                <a:spcPts val="9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28.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Density</a:t>
            </a:r>
            <a:r>
              <a:rPr sz="1050" spc="25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determination</a:t>
            </a:r>
            <a:r>
              <a:rPr sz="1050" spc="2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r>
              <a:rPr sz="1050" spc="2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2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crude</a:t>
            </a:r>
            <a:r>
              <a:rPr sz="1050" spc="24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2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2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liquid</a:t>
            </a:r>
            <a:r>
              <a:rPr sz="1050" spc="2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2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2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(hydrometer 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1028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963792"/>
            <a:ext cx="5909945" cy="1811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Density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(hydrometer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method)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D1298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API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Gravity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Crude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Hydrometer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laboratory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hydrometer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 </a:t>
            </a:r>
            <a:r>
              <a:rPr sz="1050" spc="-10" dirty="0">
                <a:latin typeface="Calibri"/>
                <a:cs typeface="Calibri"/>
              </a:rPr>
              <a:t>conjunction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series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calculations,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density,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relative </a:t>
            </a:r>
            <a:r>
              <a:rPr sz="1050" dirty="0">
                <a:latin typeface="Calibri"/>
                <a:cs typeface="Calibri"/>
              </a:rPr>
              <a:t>density,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API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gravity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mixtures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nonpetroleum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normally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handled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Reid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101.325 kPa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(14.696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psi)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less. </a:t>
            </a:r>
            <a:r>
              <a:rPr sz="1050" dirty="0">
                <a:latin typeface="Calibri"/>
                <a:cs typeface="Calibri"/>
              </a:rPr>
              <a:t>Values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existing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15°C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60°F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means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series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spc="-10" dirty="0">
                <a:latin typeface="Calibri"/>
                <a:cs typeface="Calibri"/>
              </a:rPr>
              <a:t>calculations</a:t>
            </a:r>
            <a:r>
              <a:rPr sz="1050" dirty="0">
                <a:latin typeface="Calibri"/>
                <a:cs typeface="Calibri"/>
              </a:rPr>
              <a:t> 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international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 </a:t>
            </a:r>
            <a:r>
              <a:rPr sz="1050" spc="-10" dirty="0">
                <a:latin typeface="Calibri"/>
                <a:cs typeface="Calibri"/>
              </a:rPr>
              <a:t>tables.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216645"/>
            <a:ext cx="4689475" cy="815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two-</a:t>
            </a:r>
            <a:r>
              <a:rPr sz="1050" dirty="0">
                <a:latin typeface="Calibri"/>
                <a:cs typeface="Calibri"/>
              </a:rPr>
              <a:t>way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experiments,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anti-corrosion,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life.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269615"/>
            <a:ext cx="2562225" cy="256222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591685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elegant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structure.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970278"/>
            <a:ext cx="5400675" cy="3642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220V±10%</a:t>
            </a:r>
            <a:r>
              <a:rPr sz="1050" spc="-20" dirty="0"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temperature: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95°C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(use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dirty="0">
                <a:latin typeface="Calibri"/>
                <a:cs typeface="Calibri"/>
              </a:rPr>
              <a:t>1028A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higher than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20°C)</a:t>
            </a:r>
            <a:endParaRPr sz="10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2240" algn="l"/>
              </a:tabLst>
            </a:pPr>
            <a:r>
              <a:rPr sz="1050" dirty="0">
                <a:latin typeface="Calibri"/>
                <a:cs typeface="Calibri"/>
              </a:rPr>
              <a:t>Graduate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flask: </a:t>
            </a:r>
            <a:r>
              <a:rPr sz="1050" spc="-10" dirty="0">
                <a:latin typeface="Calibri"/>
                <a:cs typeface="Calibri"/>
              </a:rPr>
              <a:t>1000ml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0.2°C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Slot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holes: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Mixing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1200r/min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10~40°C,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400*440*780mm,20kg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053709"/>
            <a:ext cx="206184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29.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Pressure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Hydrometer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3004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6551676"/>
            <a:ext cx="2421890" cy="2421521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14390" cy="1233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Hydrometer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D1657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Relative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Light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Hydrocarbons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Hydrometer,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relative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of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light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hydrocarbons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including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liquefied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gases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(LPG)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having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Reid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vapor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exceeding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101.325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kPa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(14.696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psi).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845054"/>
            <a:ext cx="5934075" cy="3136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100"/>
              </a:lnSpc>
              <a:spcBef>
                <a:spcPts val="98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comprises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gauge,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which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makes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easier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observe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inner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tube.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Ensure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operating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safety.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polymethylmethacrylate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cylinder,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clear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observation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hydrometer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thermometer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Reasonable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structure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decent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appearance.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2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pressure:1.2MPa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Inlet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outlet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mouth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diameter:6mm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cylinder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diameter:51mm,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thickness: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6.5mm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Length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cylinder:445mm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5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requirements: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10~40°C;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220*760mm,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10kg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30.</a:t>
            </a:r>
            <a:r>
              <a:rPr sz="1050" spc="19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Pressure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Hydrometer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bath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3004A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34357"/>
            <a:ext cx="5834380" cy="46805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118110">
              <a:lnSpc>
                <a:spcPct val="117100"/>
              </a:lnSpc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Hydrometer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D1657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or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Relative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Light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Hydrocarbons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Hydrometer,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relative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density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light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hydrocarbons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including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liquefied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gases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(LPG)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having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Reid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vapor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pressures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exceeding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101.325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kPa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(14.696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psi).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248920" indent="131445">
              <a:lnSpc>
                <a:spcPct val="117100"/>
              </a:lnSpc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controller,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flexible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operation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high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controlling precision.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100"/>
              </a:lnSpc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output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solid-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relay,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contactless,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sparkless,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noiseless.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life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safe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and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4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stainless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material.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fast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life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long.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compressor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Good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stability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fast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speed.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pump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loop,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stirring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regularly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noiselessly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Rational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attractive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appearance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operation.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2852420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Rated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voltage:AC220V±10%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50Hz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110V±10%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60Hz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2.Power:1500W</a:t>
            </a:r>
            <a:endParaRPr sz="1050">
              <a:latin typeface="Calibri"/>
              <a:cs typeface="Calibri"/>
            </a:endParaRPr>
          </a:p>
          <a:p>
            <a:pPr marL="12700" marR="3222625">
              <a:lnSpc>
                <a:spcPts val="2530"/>
              </a:lnSpc>
              <a:spcBef>
                <a:spcPts val="25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3.Temperature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display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4.Temperature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6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range:10~25</a:t>
            </a:r>
            <a:r>
              <a:rPr sz="1050" spc="-1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5.Temperature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precision: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±0.1</a:t>
            </a:r>
            <a:r>
              <a:rPr sz="1050" spc="-2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806065" cy="2806065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503295" cy="1648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6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Stirrng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Pump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loop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70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requirements: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Temperature:10~40</a:t>
            </a:r>
            <a:r>
              <a:rPr sz="1050" spc="-1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;</a:t>
            </a:r>
            <a:r>
              <a:rPr sz="1050" spc="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40"/>
              </a:spcBef>
              <a:buSzPct val="90476"/>
              <a:buAutoNum type="arabicPeriod" startAt="6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460*650*850mm,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39kg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31.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Copper Strip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Corrosion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5096A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927875"/>
            <a:ext cx="5972175" cy="2155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4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5096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Strip </a:t>
            </a:r>
            <a:r>
              <a:rPr sz="1050" dirty="0">
                <a:latin typeface="Calibri"/>
                <a:cs typeface="Calibri"/>
              </a:rPr>
              <a:t>Tarnish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D130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Strip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Tarnish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Test.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corrosiveness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aviation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automotive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tractor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washing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solvent,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distillate,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8255" algn="just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controller,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heater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stirrer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bath.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uniform.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timing.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alarm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finished.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586" y="2717274"/>
            <a:ext cx="2954873" cy="4103387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586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5415" indent="-13271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145415" algn="l"/>
              </a:tabLst>
            </a:pPr>
            <a:r>
              <a:rPr sz="1050" dirty="0">
                <a:latin typeface="Calibri"/>
                <a:cs typeface="Calibri"/>
              </a:rPr>
              <a:t>The 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 sample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holes.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three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tubes 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 hole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determined.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The test </a:t>
            </a:r>
            <a:r>
              <a:rPr sz="1050" spc="-10" dirty="0">
                <a:latin typeface="Calibri"/>
                <a:cs typeface="Calibri"/>
              </a:rPr>
              <a:t>efficiency</a:t>
            </a:r>
            <a:r>
              <a:rPr sz="1050" dirty="0">
                <a:latin typeface="Calibri"/>
                <a:cs typeface="Calibri"/>
              </a:rPr>
              <a:t> is </a:t>
            </a:r>
            <a:r>
              <a:rPr sz="1050" spc="-20" dirty="0">
                <a:latin typeface="Calibri"/>
                <a:cs typeface="Calibri"/>
              </a:rPr>
              <a:t>high.</a:t>
            </a:r>
            <a:endParaRPr sz="1050">
              <a:latin typeface="Calibri"/>
              <a:cs typeface="Calibri"/>
            </a:endParaRPr>
          </a:p>
          <a:p>
            <a:pPr marL="12700" marR="5080" indent="157480">
              <a:lnSpc>
                <a:spcPct val="118100"/>
              </a:lnSpc>
              <a:spcBef>
                <a:spcPts val="975"/>
              </a:spcBef>
              <a:buAutoNum type="arabicPeriod" startAt="3"/>
              <a:tabLst>
                <a:tab pos="17018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equips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board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USA.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spc="-10" dirty="0">
                <a:latin typeface="Calibri"/>
                <a:cs typeface="Calibri"/>
              </a:rPr>
              <a:t>method.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V±10%,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platinum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will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±1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LCD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1600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minute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24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hours,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settled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will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positions: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positions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pieces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 pieces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210185" indent="-19748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1800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440mm×330mm×560mm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5096A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Copper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Strip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Corrosion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10" dirty="0">
                <a:latin typeface="Calibri"/>
                <a:cs typeface="Calibri"/>
              </a:rPr>
              <a:t> Accessories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560" y="6924421"/>
          <a:ext cx="6039485" cy="2007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334"/>
                <a:gridCol w="2951479"/>
                <a:gridCol w="523239"/>
                <a:gridCol w="632460"/>
                <a:gridCol w="1327785"/>
              </a:tblGrid>
              <a:tr h="199390">
                <a:tc>
                  <a:txBody>
                    <a:bodyPr/>
                    <a:lstStyle/>
                    <a:p>
                      <a:pPr marR="155575" algn="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5096A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Copper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Strip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Corrosion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bomb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bracket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bracket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43510" algn="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Copper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strip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bomb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Observation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Grinding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device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marR="14351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℃～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0.5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1046988"/>
          <a:ext cx="6039485" cy="21958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334"/>
                <a:gridCol w="2951479"/>
                <a:gridCol w="523239"/>
                <a:gridCol w="632460"/>
                <a:gridCol w="1327785"/>
              </a:tblGrid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#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Silica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plug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74930"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sensor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“O” type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(Φ40mm×3.5mm,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Φ42mm×3.5mm)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color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board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74930"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74930"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32.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Copper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Strip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Tarnish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HK-</a:t>
            </a:r>
            <a:r>
              <a:rPr sz="1050" b="1" spc="-20" dirty="0">
                <a:latin typeface="Calibri"/>
                <a:cs typeface="Calibri"/>
              </a:rPr>
              <a:t>5096C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97222"/>
            <a:ext cx="5906770" cy="1436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Strip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Tarnish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D130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corrosiveness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copper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 aviation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 aviation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 fuel,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automotive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 </a:t>
            </a:r>
            <a:r>
              <a:rPr sz="1050" spc="-10" dirty="0">
                <a:latin typeface="Calibri"/>
                <a:cs typeface="Calibri"/>
              </a:rPr>
              <a:t>cleaners </a:t>
            </a:r>
            <a:r>
              <a:rPr sz="1050" dirty="0">
                <a:latin typeface="Calibri"/>
                <a:cs typeface="Calibri"/>
              </a:rPr>
              <a:t>(Stoddard)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kerosine,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natural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other </a:t>
            </a:r>
            <a:r>
              <a:rPr sz="1050" dirty="0">
                <a:latin typeface="Calibri"/>
                <a:cs typeface="Calibri"/>
              </a:rPr>
              <a:t>hydrocarbons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124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kPa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(18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psi)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37.8°C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(930mmHg).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good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special-</a:t>
            </a:r>
            <a:r>
              <a:rPr sz="1050" dirty="0">
                <a:latin typeface="Calibri"/>
                <a:cs typeface="Calibri"/>
              </a:rPr>
              <a:t>purpose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chemical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transportation,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scientific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research </a:t>
            </a:r>
            <a:r>
              <a:rPr sz="1050" dirty="0">
                <a:latin typeface="Calibri"/>
                <a:cs typeface="Calibri"/>
              </a:rPr>
              <a:t>colleges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universities.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076569"/>
            <a:ext cx="5943600" cy="1652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could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conducted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four-</a:t>
            </a:r>
            <a:r>
              <a:rPr sz="1050" dirty="0">
                <a:latin typeface="Calibri"/>
                <a:cs typeface="Calibri"/>
              </a:rPr>
              <a:t>way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experiments,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results.</a:t>
            </a:r>
            <a:endParaRPr sz="1050">
              <a:latin typeface="Calibri"/>
              <a:cs typeface="Calibri"/>
            </a:endParaRPr>
          </a:p>
          <a:p>
            <a:pPr marL="12700" marR="5080" indent="-3810">
              <a:lnSpc>
                <a:spcPct val="124800"/>
              </a:lnSpc>
              <a:spcBef>
                <a:spcPts val="96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room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3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elegant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structure.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486393"/>
            <a:ext cx="2024380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220V±10%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402840" cy="25412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cac\SYNERGY SCAN CAC ORIGINAL DOCUMENTS_page-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875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380" y="855980"/>
            <a:ext cx="3535045" cy="196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83515" indent="-131445">
              <a:lnSpc>
                <a:spcPct val="100000"/>
              </a:lnSpc>
              <a:spcBef>
                <a:spcPts val="30"/>
              </a:spcBef>
              <a:buAutoNum type="arabicPeriod" startAt="2"/>
              <a:tabLst>
                <a:tab pos="183515" algn="l"/>
              </a:tabLst>
            </a:pP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1800W</a:t>
            </a:r>
            <a:endParaRPr sz="1050">
              <a:latin typeface="Calibri"/>
              <a:cs typeface="Calibri"/>
            </a:endParaRPr>
          </a:p>
          <a:p>
            <a:pPr marL="183515" indent="-131445">
              <a:lnSpc>
                <a:spcPct val="100000"/>
              </a:lnSpc>
              <a:spcBef>
                <a:spcPts val="1270"/>
              </a:spcBef>
              <a:buAutoNum type="arabicPeriod" startAt="2"/>
              <a:tabLst>
                <a:tab pos="183515" algn="l"/>
              </a:tabLst>
            </a:pP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±0.5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83515" indent="-131445">
              <a:lnSpc>
                <a:spcPct val="100000"/>
              </a:lnSpc>
              <a:spcBef>
                <a:spcPts val="1310"/>
              </a:spcBef>
              <a:buAutoNum type="arabicPeriod" startAt="2"/>
              <a:tabLst>
                <a:tab pos="18351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temperature:Temperature:10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40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;Humidity≤85%</a:t>
            </a:r>
            <a:endParaRPr sz="1050">
              <a:latin typeface="Calibri"/>
              <a:cs typeface="Calibri"/>
            </a:endParaRPr>
          </a:p>
          <a:p>
            <a:pPr marL="183515" indent="-131445">
              <a:lnSpc>
                <a:spcPct val="100000"/>
              </a:lnSpc>
              <a:spcBef>
                <a:spcPts val="1250"/>
              </a:spcBef>
              <a:buAutoNum type="arabicPeriod" startAt="2"/>
              <a:tabLst>
                <a:tab pos="18351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400*430*620mm,18kg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e.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Sulphur</a:t>
            </a:r>
            <a:r>
              <a:rPr sz="1050" b="1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 marR="1334135">
              <a:lnSpc>
                <a:spcPts val="1300"/>
              </a:lnSpc>
              <a:spcBef>
                <a:spcPts val="3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33.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Portable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XRF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Sulfur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in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Analyzer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10" dirty="0">
                <a:latin typeface="Calibri"/>
                <a:cs typeface="Calibri"/>
              </a:rPr>
              <a:t> PS-</a:t>
            </a:r>
            <a:r>
              <a:rPr sz="1050" spc="-20" dirty="0">
                <a:latin typeface="Calibri"/>
                <a:cs typeface="Calibri"/>
              </a:rPr>
              <a:t>4294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803772"/>
            <a:ext cx="5934075" cy="2881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Background</a:t>
            </a:r>
            <a:endParaRPr sz="1050">
              <a:latin typeface="Calibri"/>
              <a:cs typeface="Calibri"/>
            </a:endParaRPr>
          </a:p>
          <a:p>
            <a:pPr marL="12700" marR="128270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Quick</a:t>
            </a:r>
            <a:r>
              <a:rPr sz="1050" spc="-10" dirty="0">
                <a:latin typeface="Calibri"/>
                <a:cs typeface="Calibri"/>
              </a:rPr>
              <a:t> on-</a:t>
            </a:r>
            <a:r>
              <a:rPr sz="1050" dirty="0">
                <a:latin typeface="Calibri"/>
                <a:cs typeface="Calibri"/>
              </a:rPr>
              <a:t>site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Sulphur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on-</a:t>
            </a:r>
            <a:r>
              <a:rPr sz="1050" dirty="0">
                <a:latin typeface="Calibri"/>
                <a:cs typeface="Calibri"/>
              </a:rPr>
              <a:t>board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ship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0" dirty="0">
                <a:latin typeface="Calibri"/>
                <a:cs typeface="Calibri"/>
              </a:rPr>
              <a:t> essential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shipowners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operators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IMO(MARPOL)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regulations.</a:t>
            </a:r>
            <a:endParaRPr sz="1050">
              <a:latin typeface="Calibri"/>
              <a:cs typeface="Calibri"/>
            </a:endParaRPr>
          </a:p>
          <a:p>
            <a:pPr marL="12700" marR="71120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IMO(International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Maritime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Organization)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minimize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exhausts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vessel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engines.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World's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maritime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organization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over </a:t>
            </a:r>
            <a:r>
              <a:rPr sz="1050" dirty="0">
                <a:latin typeface="Calibri"/>
                <a:cs typeface="Calibri"/>
              </a:rPr>
              <a:t>170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states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acts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regulatory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agency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international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maritime</a:t>
            </a:r>
            <a:r>
              <a:rPr sz="1050" spc="-10" dirty="0">
                <a:latin typeface="Calibri"/>
                <a:cs typeface="Calibri"/>
              </a:rPr>
              <a:t> industry.</a:t>
            </a:r>
            <a:endParaRPr sz="1050">
              <a:latin typeface="Calibri"/>
              <a:cs typeface="Calibri"/>
            </a:endParaRPr>
          </a:p>
          <a:p>
            <a:pPr marL="12700" marR="184785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These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regulations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enforced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globally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locally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country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failure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lead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-10" dirty="0">
                <a:latin typeface="Calibri"/>
                <a:cs typeface="Calibri"/>
              </a:rPr>
              <a:t> penalties.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Based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D4294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8754,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XRF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spectrometer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effective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establishing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compliance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Sulphur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regulations.</a:t>
            </a:r>
            <a:endParaRPr sz="1050">
              <a:latin typeface="Calibri"/>
              <a:cs typeface="Calibri"/>
            </a:endParaRPr>
          </a:p>
          <a:p>
            <a:pPr marL="12700" marR="101600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essential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compulsory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vessel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Sulphur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10%m/m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SECAs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0.50%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m/m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areas</a:t>
            </a:r>
            <a:r>
              <a:rPr sz="1050" spc="-10" dirty="0">
                <a:latin typeface="Calibri"/>
                <a:cs typeface="Calibri"/>
              </a:rPr>
              <a:t> worldwide.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413" y="3003819"/>
            <a:ext cx="2270709" cy="2488221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53760" cy="6053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Meanwhile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similar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applied,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India,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automotive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transitioned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Bharat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IV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ppm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April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2017.</a:t>
            </a:r>
            <a:endParaRPr sz="1050">
              <a:latin typeface="Calibri"/>
              <a:cs typeface="Calibri"/>
            </a:endParaRPr>
          </a:p>
          <a:p>
            <a:pPr marL="12700" marR="398145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permissible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Europe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2003/17/EC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EURO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maximum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ppm.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specifications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D1655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D6615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3000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ppm.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latin typeface="Calibri"/>
                <a:cs typeface="Calibri"/>
              </a:rPr>
              <a:t>Introduction</a:t>
            </a:r>
            <a:endParaRPr sz="1050">
              <a:latin typeface="Calibri"/>
              <a:cs typeface="Calibri"/>
            </a:endParaRPr>
          </a:p>
          <a:p>
            <a:pPr marL="12700" marR="80645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PS-</a:t>
            </a:r>
            <a:r>
              <a:rPr sz="1050" dirty="0">
                <a:latin typeface="Calibri"/>
                <a:cs typeface="Calibri"/>
              </a:rPr>
              <a:t>4294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Energy-Dispersive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Fluorescence(EDXRF)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 especially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designed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on-board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concentration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ppm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levels.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10" dirty="0">
                <a:latin typeface="Calibri"/>
                <a:cs typeface="Calibri"/>
              </a:rPr>
              <a:t> compact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PS-</a:t>
            </a:r>
            <a:r>
              <a:rPr sz="1050" dirty="0">
                <a:latin typeface="Calibri"/>
                <a:cs typeface="Calibri"/>
              </a:rPr>
              <a:t>4294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ideal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sea, </a:t>
            </a:r>
            <a:r>
              <a:rPr sz="1050" dirty="0">
                <a:latin typeface="Calibri"/>
                <a:cs typeface="Calibri"/>
              </a:rPr>
              <a:t>offshore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0" dirty="0">
                <a:latin typeface="Calibri"/>
                <a:cs typeface="Calibri"/>
              </a:rPr>
              <a:t> land.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Features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Benefits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1200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Portable,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rugged,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non-</a:t>
            </a:r>
            <a:r>
              <a:rPr sz="1050" dirty="0">
                <a:latin typeface="Calibri"/>
                <a:cs typeface="Calibri"/>
              </a:rPr>
              <a:t>destructive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analysis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5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Quick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130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seconds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preparation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0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spc="-10" dirty="0">
                <a:latin typeface="Calibri"/>
                <a:cs typeface="Calibri"/>
              </a:rPr>
              <a:t>User-</a:t>
            </a:r>
            <a:r>
              <a:rPr sz="1050" dirty="0">
                <a:latin typeface="Calibri"/>
                <a:cs typeface="Calibri"/>
              </a:rPr>
              <a:t>friendly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One-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start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testing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5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Training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routine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takes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-10" dirty="0">
                <a:latin typeface="Calibri"/>
                <a:cs typeface="Calibri"/>
              </a:rPr>
              <a:t> minutes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5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daily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consume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10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Built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tough </a:t>
            </a:r>
            <a:r>
              <a:rPr sz="1050" spc="-10" dirty="0">
                <a:latin typeface="Calibri"/>
                <a:cs typeface="Calibri"/>
              </a:rPr>
              <a:t>environments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5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Intuitive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inches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touchscreen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5"/>
              </a:spcBef>
              <a:buFont typeface="Wingdings"/>
              <a:buChar char="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maintenance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Key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Applications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bunker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fuels</a:t>
            </a:r>
            <a:endParaRPr sz="1050">
              <a:latin typeface="Calibri"/>
              <a:cs typeface="Calibri"/>
            </a:endParaRPr>
          </a:p>
          <a:p>
            <a:pPr marL="12700" marR="55118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vacuum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(VGO),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oil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marine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fuel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catalysts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fuel-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failure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43076" y="7057008"/>
          <a:ext cx="6164580" cy="1938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9530"/>
                <a:gridCol w="3491865"/>
              </a:tblGrid>
              <a:tr h="3194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Detector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ResolutionSDD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643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Excitation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Source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4 watts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high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efficiency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microtube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50kv</a:t>
                      </a:r>
                      <a:r>
                        <a:rPr sz="105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050" spc="10" dirty="0">
                          <a:latin typeface="MS PGothic"/>
                          <a:cs typeface="MS PGothic"/>
                        </a:rPr>
                        <a:t>，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200uA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Max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working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temp.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environment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Air(4294)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vacuum(4294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plus)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sample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130seconds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43076" y="1046988"/>
          <a:ext cx="6164580" cy="4774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9530"/>
                <a:gridCol w="3491865"/>
              </a:tblGrid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type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Liquid,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powders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solids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Factory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calibration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sulfur: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10ppm-100ppm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sulfur: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0.01%~5%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sulfur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3.8ppm(air)-PS-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4294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1.0ppm(vacuum)-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PS-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4294</a:t>
                      </a:r>
                      <a:r>
                        <a:rPr sz="10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plus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dimension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270*320*230mm(L*W*H)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chamber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dimension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170*110*17mm(L*W*H)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Weight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9.4kg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touch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screen(1280*800)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inches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windows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External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connection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USB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Port,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blue-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tooth,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Wi-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Fi,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GPS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report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Excel,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PDF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3650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Consumables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mylar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67945" marR="2164080">
                        <a:lnSpc>
                          <a:spcPct val="1962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Oil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cup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Sampling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pipette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window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film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6125336"/>
            <a:ext cx="3012440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daily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needed.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report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43076" y="6773544"/>
          <a:ext cx="6164580" cy="2240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6025"/>
                <a:gridCol w="1216660"/>
                <a:gridCol w="1216660"/>
                <a:gridCol w="1216660"/>
                <a:gridCol w="1217294"/>
              </a:tblGrid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Model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PS-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4294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time: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130seconds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Calibration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curve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0.1035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1.0085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303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0.1026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0.9905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305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0.1021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0.9995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299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0.1035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1.0095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292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0.1025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0.9978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43076" y="1046988"/>
          <a:ext cx="6164580" cy="2884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6025"/>
                <a:gridCol w="1216660"/>
                <a:gridCol w="1216660"/>
                <a:gridCol w="1216660"/>
                <a:gridCol w="1217294"/>
              </a:tblGrid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307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0.1033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1.0088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0.1048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0.9986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305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0.1016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0.9999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307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1.0095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295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0.0995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0.9988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 gridSpan="2"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Certified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value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300ppm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0.1000%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1.0000%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 gridSpan="2"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Average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result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304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0.1025%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0.0021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 gridSpan="2">
                  <a:txBody>
                    <a:bodyPr/>
                    <a:lstStyle/>
                    <a:p>
                      <a:pPr marL="68580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deviation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6.9992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0.0014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0.0065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0040">
                <a:tc gridSpan="2"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RSD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2.30%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1.41%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0.65%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4230751"/>
            <a:ext cx="249682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34.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X-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ray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Fluorescence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Sulfur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in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Analyzer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Order ID: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PT-SA-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01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359777"/>
            <a:ext cx="5972175" cy="162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Description: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Environment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attracting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governments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public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concern.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protection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ecological</a:t>
            </a:r>
            <a:r>
              <a:rPr sz="1050" spc="4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</a:t>
            </a:r>
            <a:r>
              <a:rPr sz="1050" spc="4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40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increasingly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louder.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</a:t>
            </a:r>
            <a:r>
              <a:rPr sz="1050" spc="4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culprit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destruction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discharge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CO2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SO2,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combustion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 </a:t>
            </a:r>
            <a:r>
              <a:rPr sz="1050" dirty="0">
                <a:latin typeface="Calibri"/>
                <a:cs typeface="Calibri"/>
              </a:rPr>
              <a:t>fuels.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Lowering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down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vehicles,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ships,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airplanes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highly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atmosphere.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Europe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government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promulgated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series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restrict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discharge.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SO2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may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also </a:t>
            </a:r>
            <a:r>
              <a:rPr sz="1050" dirty="0">
                <a:latin typeface="Calibri"/>
                <a:cs typeface="Calibri"/>
              </a:rPr>
              <a:t>cause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catalyst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petrochemical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atmosphere.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7642" y="4775317"/>
            <a:ext cx="2854737" cy="2435122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175" cy="800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3189" indent="-111125" algn="just">
              <a:lnSpc>
                <a:spcPct val="100000"/>
              </a:lnSpc>
              <a:spcBef>
                <a:spcPts val="20"/>
              </a:spcBef>
              <a:buSzPct val="90476"/>
              <a:buAutoNum type="romanUcPeriod" startAt="10"/>
              <a:tabLst>
                <a:tab pos="123189" algn="l"/>
              </a:tabLst>
            </a:pPr>
            <a:r>
              <a:rPr sz="1050" dirty="0">
                <a:latin typeface="Calibri"/>
                <a:cs typeface="Calibri"/>
              </a:rPr>
              <a:t>ray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Fluorescence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specially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</a:pP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energy-</a:t>
            </a:r>
            <a:r>
              <a:rPr sz="1050" dirty="0">
                <a:latin typeface="Calibri"/>
                <a:cs typeface="Calibri"/>
              </a:rPr>
              <a:t>dispersive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principle,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rapid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accurate.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17040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GB/T11140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reproducibility,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D4294-</a:t>
            </a:r>
            <a:r>
              <a:rPr sz="1050" dirty="0">
                <a:latin typeface="Calibri"/>
                <a:cs typeface="Calibri"/>
              </a:rPr>
              <a:t>03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indexes.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measure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petrochemical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process.</a:t>
            </a:r>
            <a:endParaRPr sz="1050">
              <a:latin typeface="Calibri"/>
              <a:cs typeface="Calibri"/>
            </a:endParaRPr>
          </a:p>
          <a:p>
            <a:pPr marL="12700" marR="6350" lvl="1" indent="137160" algn="just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4986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mass%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oil,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naphtha.</a:t>
            </a:r>
            <a:endParaRPr sz="1050">
              <a:latin typeface="Calibri"/>
              <a:cs typeface="Calibri"/>
            </a:endParaRPr>
          </a:p>
          <a:p>
            <a:pPr marL="12700" marR="9525" lvl="1" indent="135255" algn="just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4795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chemical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primary benzene.</a:t>
            </a:r>
            <a:endParaRPr sz="1050">
              <a:latin typeface="Calibri"/>
              <a:cs typeface="Calibri"/>
            </a:endParaRPr>
          </a:p>
          <a:p>
            <a:pPr marL="144145" lvl="1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sulfide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spc="-10" dirty="0">
                <a:latin typeface="Calibri"/>
                <a:cs typeface="Calibri"/>
              </a:rPr>
              <a:t>Characteristics:</a:t>
            </a:r>
            <a:endParaRPr sz="1050">
              <a:latin typeface="Calibri"/>
              <a:cs typeface="Calibri"/>
            </a:endParaRPr>
          </a:p>
          <a:p>
            <a:pPr marL="12700" marR="5080" lvl="2" indent="205740" algn="just">
              <a:lnSpc>
                <a:spcPct val="118100"/>
              </a:lnSpc>
              <a:spcBef>
                <a:spcPts val="975"/>
              </a:spcBef>
              <a:buAutoNum type="arabicPeriod"/>
              <a:tabLst>
                <a:tab pos="218440" algn="l"/>
              </a:tabLst>
            </a:pPr>
            <a:r>
              <a:rPr sz="1050" dirty="0">
                <a:latin typeface="Calibri"/>
                <a:cs typeface="Calibri"/>
              </a:rPr>
              <a:t>Electromechanical</a:t>
            </a:r>
            <a:r>
              <a:rPr sz="1050" spc="16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integration,</a:t>
            </a:r>
            <a:r>
              <a:rPr sz="1050" spc="16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microprocessor</a:t>
            </a:r>
            <a:r>
              <a:rPr sz="1050" spc="17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16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17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16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16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17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Man-machine </a:t>
            </a:r>
            <a:r>
              <a:rPr sz="1050" dirty="0">
                <a:latin typeface="Calibri"/>
                <a:cs typeface="Calibri"/>
              </a:rPr>
              <a:t>conversation,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beautiful</a:t>
            </a:r>
            <a:endParaRPr sz="1050">
              <a:latin typeface="Calibri"/>
              <a:cs typeface="Calibri"/>
            </a:endParaRPr>
          </a:p>
          <a:p>
            <a:pPr marL="12700" marR="6350" lvl="2" indent="146685" algn="just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5938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range.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rapid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only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little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sample.</a:t>
            </a:r>
            <a:endParaRPr sz="1050">
              <a:latin typeface="Calibri"/>
              <a:cs typeface="Calibri"/>
            </a:endParaRPr>
          </a:p>
          <a:p>
            <a:pPr marL="12700" marR="10795" lvl="2" indent="135255" algn="just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7955" algn="l"/>
              </a:tabLst>
            </a:pP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fluorescence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intensity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ratio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ratio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hydrogen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(C/H).</a:t>
            </a:r>
            <a:endParaRPr sz="1050">
              <a:latin typeface="Calibri"/>
              <a:cs typeface="Calibri"/>
            </a:endParaRPr>
          </a:p>
          <a:p>
            <a:pPr marL="144145" lvl="2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self-</a:t>
            </a:r>
            <a:r>
              <a:rPr sz="1050" dirty="0">
                <a:latin typeface="Calibri"/>
                <a:cs typeface="Calibri"/>
              </a:rPr>
              <a:t>diagnostic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parameters.</a:t>
            </a:r>
            <a:endParaRPr sz="1050">
              <a:latin typeface="Calibri"/>
              <a:cs typeface="Calibri"/>
            </a:endParaRPr>
          </a:p>
          <a:p>
            <a:pPr marL="12700" marR="8255" lvl="2" indent="133985" algn="just">
              <a:lnSpc>
                <a:spcPct val="117600"/>
              </a:lnSpc>
              <a:spcBef>
                <a:spcPts val="980"/>
              </a:spcBef>
              <a:buAutoNum type="arabicPeriod"/>
              <a:tabLst>
                <a:tab pos="14668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takes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disposable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cell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Mylar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film,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cross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contamination.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cell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by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multifunction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 it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rapid and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convenient.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record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serial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S%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(m/m), </a:t>
            </a:r>
            <a:r>
              <a:rPr sz="1050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date.</a:t>
            </a:r>
            <a:endParaRPr sz="1050">
              <a:latin typeface="Calibri"/>
              <a:cs typeface="Calibri"/>
            </a:endParaRPr>
          </a:p>
          <a:p>
            <a:pPr marL="12700" marR="7620" lvl="2" indent="149860" algn="just">
              <a:lnSpc>
                <a:spcPct val="117600"/>
              </a:lnSpc>
              <a:spcBef>
                <a:spcPts val="975"/>
              </a:spcBef>
              <a:buAutoNum type="arabicPeriod"/>
              <a:tabLst>
                <a:tab pos="16256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holder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precisely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located.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move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inside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 </a:t>
            </a:r>
            <a:r>
              <a:rPr sz="1050" dirty="0">
                <a:latin typeface="Calibri"/>
                <a:cs typeface="Calibri"/>
              </a:rPr>
              <a:t>location 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anti-leakage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parts replacement. It is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 and it can avoid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contamination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detection system.</a:t>
            </a:r>
            <a:endParaRPr sz="1050">
              <a:latin typeface="Calibri"/>
              <a:cs typeface="Calibri"/>
            </a:endParaRPr>
          </a:p>
          <a:p>
            <a:pPr marL="144145" lvl="2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You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browse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 marL="12700" marR="9525" lvl="2" indent="141605" algn="just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5430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thermal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printer,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replace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printing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paper.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needed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money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printing ribbon.</a:t>
            </a:r>
            <a:endParaRPr sz="1050">
              <a:latin typeface="Calibri"/>
              <a:cs typeface="Calibri"/>
            </a:endParaRPr>
          </a:p>
          <a:p>
            <a:pPr marL="144145" lvl="2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RS232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serial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web</a:t>
            </a:r>
            <a:r>
              <a:rPr sz="1050" spc="-10" dirty="0">
                <a:latin typeface="Calibri"/>
                <a:cs typeface="Calibri"/>
              </a:rPr>
              <a:t> system.</a:t>
            </a:r>
            <a:endParaRPr sz="1050">
              <a:latin typeface="Calibri"/>
              <a:cs typeface="Calibri"/>
            </a:endParaRPr>
          </a:p>
          <a:p>
            <a:pPr marL="212090" lvl="2" indent="-199390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It’s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injury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radiation.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parameters:</a:t>
            </a:r>
            <a:endParaRPr sz="1050">
              <a:latin typeface="Calibri"/>
              <a:cs typeface="Calibri"/>
            </a:endParaRPr>
          </a:p>
          <a:p>
            <a:pPr marL="144145" lvl="3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7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ppm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5%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9635" cy="5003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2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Precision:</a:t>
            </a:r>
            <a:endParaRPr sz="1050">
              <a:latin typeface="Calibri"/>
              <a:cs typeface="Calibri"/>
            </a:endParaRPr>
          </a:p>
          <a:p>
            <a:pPr marL="191135" lvl="1" indent="-178435">
              <a:lnSpc>
                <a:spcPct val="100000"/>
              </a:lnSpc>
              <a:spcBef>
                <a:spcPts val="1215"/>
              </a:spcBef>
              <a:buAutoNum type="arabicParenBoth"/>
              <a:tabLst>
                <a:tab pos="191135" algn="l"/>
              </a:tabLst>
            </a:pPr>
            <a:r>
              <a:rPr sz="1050" dirty="0">
                <a:latin typeface="Calibri"/>
                <a:cs typeface="Calibri"/>
              </a:rPr>
              <a:t>Repeatability: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&lt;0.029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(S+0.6)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Reproducibility: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&lt;0.063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(S+0.6)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depth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 </a:t>
            </a:r>
            <a:r>
              <a:rPr sz="1050" spc="-25" dirty="0">
                <a:latin typeface="Calibri"/>
                <a:cs typeface="Calibri"/>
              </a:rPr>
              <a:t>mm)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240,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300,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random</a:t>
            </a:r>
            <a:endParaRPr sz="1050">
              <a:latin typeface="Calibri"/>
              <a:cs typeface="Calibri"/>
            </a:endParaRPr>
          </a:p>
          <a:p>
            <a:pPr marL="12700" marR="6350" indent="133985">
              <a:lnSpc>
                <a:spcPct val="118100"/>
              </a:lnSpc>
              <a:spcBef>
                <a:spcPts val="969"/>
              </a:spcBef>
              <a:buAutoNum type="arabicPeriod" startAt="3"/>
              <a:tabLst>
                <a:tab pos="146685" algn="l"/>
              </a:tabLst>
            </a:pPr>
            <a:r>
              <a:rPr sz="1050" dirty="0">
                <a:latin typeface="Calibri"/>
                <a:cs typeface="Calibri"/>
              </a:rPr>
              <a:t>It can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single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sample.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times: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3, 5, 10,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 </a:t>
            </a:r>
            <a:r>
              <a:rPr sz="1050" spc="-25" dirty="0">
                <a:latin typeface="Calibri"/>
                <a:cs typeface="Calibri"/>
              </a:rPr>
              <a:t>50 </a:t>
            </a:r>
            <a:r>
              <a:rPr sz="1050" dirty="0">
                <a:latin typeface="Calibri"/>
                <a:cs typeface="Calibri"/>
              </a:rPr>
              <a:t>times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random,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average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measurement.</a:t>
            </a:r>
            <a:endParaRPr sz="1050">
              <a:latin typeface="Calibri"/>
              <a:cs typeface="Calibri"/>
            </a:endParaRPr>
          </a:p>
          <a:p>
            <a:pPr marL="12700" marR="5080" indent="144780">
              <a:lnSpc>
                <a:spcPct val="118300"/>
              </a:lnSpc>
              <a:spcBef>
                <a:spcPts val="969"/>
              </a:spcBef>
              <a:buAutoNum type="arabicPeriod" startAt="3"/>
              <a:tabLst>
                <a:tab pos="157480" algn="l"/>
              </a:tabLst>
            </a:pP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numbers: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curves.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pieces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linear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equation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one </a:t>
            </a:r>
            <a:r>
              <a:rPr sz="1050" dirty="0">
                <a:latin typeface="Calibri"/>
                <a:cs typeface="Calibri"/>
              </a:rPr>
              <a:t>unknown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pieces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binomial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parabola.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10" dirty="0">
                <a:latin typeface="Calibri"/>
                <a:cs typeface="Calibri"/>
              </a:rPr>
              <a:t> condition: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7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90500" lvl="1" indent="-177800">
              <a:lnSpc>
                <a:spcPct val="100000"/>
              </a:lnSpc>
              <a:spcBef>
                <a:spcPts val="13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≤85%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(30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)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45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220V±20V,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Hz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15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8.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468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mm×368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mm×136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kg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35.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XRF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Sulfur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Chlorine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Analyzer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EDX3300S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868867"/>
            <a:ext cx="6616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Description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767" y="6222815"/>
            <a:ext cx="2752915" cy="2514148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57570" cy="7860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Nowadays,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petrochemical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especially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etc.)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become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focus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worldwide.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oil</a:t>
            </a:r>
            <a:endParaRPr sz="1050">
              <a:latin typeface="Calibri"/>
              <a:cs typeface="Calibri"/>
            </a:endParaRPr>
          </a:p>
          <a:p>
            <a:pPr marL="12700" marR="67310">
              <a:lnSpc>
                <a:spcPct val="152400"/>
              </a:lnSpc>
              <a:spcBef>
                <a:spcPts val="10"/>
              </a:spcBef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combust,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dioxide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generate</a:t>
            </a:r>
            <a:r>
              <a:rPr sz="1050" spc="-10" dirty="0">
                <a:latin typeface="Calibri"/>
                <a:cs typeface="Calibri"/>
              </a:rPr>
              <a:t> water.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combined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engine.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52400"/>
              </a:lnSpc>
            </a:pPr>
            <a:r>
              <a:rPr sz="1050" dirty="0">
                <a:latin typeface="Calibri"/>
                <a:cs typeface="Calibri"/>
              </a:rPr>
              <a:t>When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caused,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rain. </a:t>
            </a:r>
            <a:r>
              <a:rPr sz="1050" dirty="0">
                <a:latin typeface="Calibri"/>
                <a:cs typeface="Calibri"/>
              </a:rPr>
              <a:t>Excessive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combusted,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attached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precious </a:t>
            </a: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surface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catalyst,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excessive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emissions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automobile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exhaust.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Therefore,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is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050" dirty="0">
                <a:latin typeface="Calibri"/>
                <a:cs typeface="Calibri"/>
              </a:rPr>
              <a:t>very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important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gasoline.</a:t>
            </a:r>
            <a:endParaRPr sz="1050">
              <a:latin typeface="Calibri"/>
              <a:cs typeface="Calibri"/>
            </a:endParaRPr>
          </a:p>
          <a:p>
            <a:pPr marL="12700" marR="56515">
              <a:lnSpc>
                <a:spcPct val="152800"/>
              </a:lnSpc>
              <a:spcBef>
                <a:spcPts val="990"/>
              </a:spcBef>
            </a:pPr>
            <a:r>
              <a:rPr sz="1050" dirty="0">
                <a:latin typeface="Calibri"/>
                <a:cs typeface="Calibri"/>
              </a:rPr>
              <a:t>EDX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3300S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-10" dirty="0">
                <a:latin typeface="Calibri"/>
                <a:cs typeface="Calibri"/>
              </a:rPr>
              <a:t> Fluorescence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intelligent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EDX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3200S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PLUS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 </a:t>
            </a:r>
            <a:r>
              <a:rPr sz="1050" dirty="0">
                <a:latin typeface="Calibri"/>
                <a:cs typeface="Calibri"/>
              </a:rPr>
              <a:t>previously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launched.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complies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emissions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0" dirty="0">
                <a:latin typeface="Calibri"/>
                <a:cs typeface="Calibri"/>
              </a:rPr>
              <a:t> light-</a:t>
            </a:r>
            <a:r>
              <a:rPr sz="1050" dirty="0">
                <a:latin typeface="Calibri"/>
                <a:cs typeface="Calibri"/>
              </a:rPr>
              <a:t>duty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(CHINA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5),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GB252-</a:t>
            </a:r>
            <a:r>
              <a:rPr sz="1050" dirty="0">
                <a:latin typeface="Calibri"/>
                <a:cs typeface="Calibri"/>
              </a:rPr>
              <a:t>2015,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GB/T17040-2008,etc.,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international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7039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on.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Application:</a:t>
            </a:r>
            <a:endParaRPr sz="1050">
              <a:latin typeface="Calibri"/>
              <a:cs typeface="Calibri"/>
            </a:endParaRPr>
          </a:p>
          <a:p>
            <a:pPr marL="12700" marR="213995">
              <a:lnSpc>
                <a:spcPct val="152400"/>
              </a:lnSpc>
              <a:spcBef>
                <a:spcPts val="1005"/>
              </a:spcBef>
            </a:pPr>
            <a:r>
              <a:rPr sz="1050" dirty="0">
                <a:latin typeface="Calibri"/>
                <a:cs typeface="Calibri"/>
              </a:rPr>
              <a:t>Petrochemical</a:t>
            </a:r>
            <a:r>
              <a:rPr sz="1050" spc="-10" dirty="0">
                <a:latin typeface="Calibri"/>
                <a:cs typeface="Calibri"/>
              </a:rPr>
              <a:t> engineering,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exploration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refining,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refined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refinery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monitoring.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Calibri"/>
                <a:cs typeface="Calibri"/>
              </a:rPr>
              <a:t>Performance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advantages:</a:t>
            </a:r>
            <a:endParaRPr sz="1050">
              <a:latin typeface="Calibri"/>
              <a:cs typeface="Calibri"/>
            </a:endParaRPr>
          </a:p>
          <a:p>
            <a:pPr marL="12700" marR="201295">
              <a:lnSpc>
                <a:spcPct val="152400"/>
              </a:lnSpc>
              <a:spcBef>
                <a:spcPts val="994"/>
              </a:spcBef>
            </a:pP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exquisite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appearance,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be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laboratories,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  <a:p>
            <a:pPr marL="12700" marR="2221230">
              <a:lnSpc>
                <a:spcPct val="232399"/>
              </a:lnSpc>
            </a:pPr>
            <a:r>
              <a:rPr sz="1050" dirty="0">
                <a:latin typeface="Calibri"/>
                <a:cs typeface="Calibri"/>
              </a:rPr>
              <a:t>Vacuum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helium,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costs. </a:t>
            </a:r>
            <a:r>
              <a:rPr sz="1050" dirty="0">
                <a:latin typeface="Calibri"/>
                <a:cs typeface="Calibri"/>
              </a:rPr>
              <a:t>Ultra-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short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distance,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samples.</a:t>
            </a:r>
            <a:endParaRPr sz="1050">
              <a:latin typeface="Calibri"/>
              <a:cs typeface="Calibri"/>
            </a:endParaRPr>
          </a:p>
          <a:p>
            <a:pPr marL="12700" marR="26670">
              <a:lnSpc>
                <a:spcPct val="152400"/>
              </a:lnSpc>
              <a:spcBef>
                <a:spcPts val="994"/>
              </a:spcBef>
            </a:pPr>
            <a:r>
              <a:rPr sz="1050" spc="-10" dirty="0">
                <a:latin typeface="Calibri"/>
                <a:cs typeface="Calibri"/>
              </a:rPr>
              <a:t>Down-</a:t>
            </a:r>
            <a:r>
              <a:rPr sz="1050" dirty="0">
                <a:latin typeface="Calibri"/>
                <a:cs typeface="Calibri"/>
              </a:rPr>
              <a:t>lighting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beryllium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window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contaminated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volatilization; </a:t>
            </a:r>
            <a:r>
              <a:rPr sz="1050" dirty="0">
                <a:latin typeface="Calibri"/>
                <a:cs typeface="Calibri"/>
              </a:rPr>
              <a:t>capable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precision.</a:t>
            </a:r>
            <a:endParaRPr sz="1050">
              <a:latin typeface="Calibri"/>
              <a:cs typeface="Calibri"/>
            </a:endParaRPr>
          </a:p>
          <a:p>
            <a:pPr marL="12700" marR="88900">
              <a:lnSpc>
                <a:spcPct val="152600"/>
              </a:lnSpc>
              <a:spcBef>
                <a:spcPts val="1005"/>
              </a:spcBef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excitation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efficiency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side-</a:t>
            </a:r>
            <a:r>
              <a:rPr sz="1050" dirty="0">
                <a:latin typeface="Calibri"/>
                <a:cs typeface="Calibri"/>
              </a:rPr>
              <a:t>window,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SDD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detector,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20" dirty="0">
                <a:latin typeface="Calibri"/>
                <a:cs typeface="Calibri"/>
              </a:rPr>
              <a:t> heat </a:t>
            </a:r>
            <a:r>
              <a:rPr sz="1050" dirty="0">
                <a:latin typeface="Calibri"/>
                <a:cs typeface="Calibri"/>
              </a:rPr>
              <a:t>dissipation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-25" dirty="0">
                <a:latin typeface="Calibri"/>
                <a:cs typeface="Calibri"/>
              </a:rPr>
              <a:t> the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</a:t>
            </a:r>
            <a:r>
              <a:rPr sz="1050" dirty="0">
                <a:latin typeface="Calibri"/>
                <a:cs typeface="Calibri"/>
              </a:rPr>
              <a:t> 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 the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precision.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02630" cy="121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Intelligent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software,</a:t>
            </a:r>
            <a:r>
              <a:rPr sz="1050" spc="-10" dirty="0">
                <a:latin typeface="Calibri"/>
                <a:cs typeface="Calibri"/>
              </a:rPr>
              <a:t> one-</a:t>
            </a:r>
            <a:r>
              <a:rPr sz="1050" dirty="0">
                <a:latin typeface="Calibri"/>
                <a:cs typeface="Calibri"/>
              </a:rPr>
              <a:t>click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intelligent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algorithm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</a:t>
            </a:r>
            <a:endParaRPr sz="1050">
              <a:latin typeface="Calibri"/>
              <a:cs typeface="Calibri"/>
            </a:endParaRPr>
          </a:p>
          <a:p>
            <a:pPr marL="12700" marR="295910">
              <a:lnSpc>
                <a:spcPts val="1930"/>
              </a:lnSpc>
              <a:spcBef>
                <a:spcPts val="165"/>
              </a:spcBef>
            </a:pPr>
            <a:r>
              <a:rPr sz="1050" dirty="0">
                <a:latin typeface="Calibri"/>
                <a:cs typeface="Calibri"/>
              </a:rPr>
              <a:t>detecting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low-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sulfur,</a:t>
            </a:r>
            <a:r>
              <a:rPr sz="1050" spc="-10" dirty="0">
                <a:latin typeface="Calibri"/>
                <a:cs typeface="Calibri"/>
              </a:rPr>
              <a:t> high-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select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curves, </a:t>
            </a:r>
            <a:r>
              <a:rPr sz="1050" dirty="0">
                <a:latin typeface="Calibri"/>
                <a:cs typeface="Calibri"/>
              </a:rPr>
              <a:t>reducing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selection.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shielded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operation.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000502"/>
            <a:ext cx="5236845" cy="3898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Analyzed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Cl</a:t>
            </a:r>
            <a:endParaRPr sz="1050">
              <a:latin typeface="Calibri"/>
              <a:cs typeface="Calibri"/>
            </a:endParaRPr>
          </a:p>
          <a:p>
            <a:pPr marL="12700" marR="3761104">
              <a:lnSpc>
                <a:spcPct val="231400"/>
              </a:lnSpc>
              <a:spcBef>
                <a:spcPts val="15"/>
              </a:spcBef>
            </a:pP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1ppm-</a:t>
            </a:r>
            <a:r>
              <a:rPr sz="1050" spc="-25" dirty="0">
                <a:latin typeface="Calibri"/>
                <a:cs typeface="Calibri"/>
              </a:rPr>
              <a:t>20% </a:t>
            </a:r>
            <a:r>
              <a:rPr sz="1050" dirty="0">
                <a:latin typeface="Calibri"/>
                <a:cs typeface="Calibri"/>
              </a:rPr>
              <a:t>Limit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1ppm</a:t>
            </a:r>
            <a:endParaRPr sz="1050">
              <a:latin typeface="Calibri"/>
              <a:cs typeface="Calibri"/>
            </a:endParaRPr>
          </a:p>
          <a:p>
            <a:pPr marL="12700" marR="2571750">
              <a:lnSpc>
                <a:spcPct val="232399"/>
              </a:lnSpc>
            </a:pPr>
            <a:r>
              <a:rPr sz="1050" dirty="0">
                <a:latin typeface="Calibri"/>
                <a:cs typeface="Calibri"/>
              </a:rPr>
              <a:t>Function: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analysis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1O"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tablet</a:t>
            </a:r>
            <a:r>
              <a:rPr sz="1050" spc="-25" dirty="0">
                <a:latin typeface="Calibri"/>
                <a:cs typeface="Calibri"/>
              </a:rPr>
              <a:t> PC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2930"/>
              </a:lnSpc>
              <a:spcBef>
                <a:spcPts val="360"/>
              </a:spcBef>
            </a:pPr>
            <a:r>
              <a:rPr sz="1050" dirty="0">
                <a:latin typeface="Calibri"/>
                <a:cs typeface="Calibri"/>
              </a:rPr>
              <a:t>Analytical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1Oppm,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&lt;10%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200-</a:t>
            </a:r>
            <a:r>
              <a:rPr sz="1050" spc="-20" dirty="0">
                <a:latin typeface="Calibri"/>
                <a:cs typeface="Calibri"/>
              </a:rPr>
              <a:t>600S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Object: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Powder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AC110V/220V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10-</a:t>
            </a:r>
            <a:r>
              <a:rPr sz="1050" dirty="0">
                <a:latin typeface="Calibri"/>
                <a:cs typeface="Calibri"/>
              </a:rPr>
              <a:t>35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°C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L/W/H&lt;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400mm,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0.06m'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mounted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vehicle)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&lt;30kg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36.</a:t>
            </a:r>
            <a:r>
              <a:rPr sz="1050" spc="19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MEDXRF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Trace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Sulfur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Chlorine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Analyzer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DM2400S/Cl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285615"/>
            <a:ext cx="5972175" cy="4565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25" dirty="0">
                <a:latin typeface="Calibri"/>
                <a:cs typeface="Calibri"/>
              </a:rPr>
              <a:t>Use</a:t>
            </a:r>
            <a:endParaRPr sz="1050">
              <a:latin typeface="Calibri"/>
              <a:cs typeface="Calibri"/>
            </a:endParaRPr>
          </a:p>
          <a:p>
            <a:pPr marL="12700" marR="6350" algn="just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DM2400S/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monochromatic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excitation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energy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dispersive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X-</a:t>
            </a:r>
            <a:r>
              <a:rPr sz="1050" dirty="0">
                <a:latin typeface="Calibri"/>
                <a:cs typeface="Calibri"/>
              </a:rPr>
              <a:t>ray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fluorescence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micrometer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chlorine,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referred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DM2400S/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MEDXRF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micrometer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chlorine.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uses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following </a:t>
            </a:r>
            <a:r>
              <a:rPr sz="1050" dirty="0">
                <a:latin typeface="Calibri"/>
                <a:cs typeface="Calibri"/>
              </a:rPr>
              <a:t>technologies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devices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realize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monochromatic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focusing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excitation,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excitation </a:t>
            </a:r>
            <a:r>
              <a:rPr sz="1050" dirty="0">
                <a:latin typeface="Calibri"/>
                <a:cs typeface="Calibri"/>
              </a:rPr>
              <a:t>intensity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background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signal.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Compared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traditional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XRF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instrument,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energy </a:t>
            </a:r>
            <a:r>
              <a:rPr sz="1050" dirty="0">
                <a:latin typeface="Calibri"/>
                <a:cs typeface="Calibri"/>
              </a:rPr>
              <a:t>spectrometer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DM2400S/Cl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50W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significantly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reduces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limit,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reduces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sensitivity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matrix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effect.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fact,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modern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science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been </a:t>
            </a:r>
            <a:r>
              <a:rPr sz="1050" dirty="0">
                <a:latin typeface="Calibri"/>
                <a:cs typeface="Calibri"/>
              </a:rPr>
              <a:t>brought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play.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MEDXRF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technique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does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or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conversion.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DM2400S/Cl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simplified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version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DM2400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MEDXRF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spectrometer,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specially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sulfur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chlorine.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Because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selectivity,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monochromatic </a:t>
            </a:r>
            <a:r>
              <a:rPr sz="1050" dirty="0">
                <a:latin typeface="Calibri"/>
                <a:cs typeface="Calibri"/>
              </a:rPr>
              <a:t>crystal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much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smaller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DM2400,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price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monochromatic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excited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accounts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proportion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cost,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DM2400S/Cl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truly cost-effective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latin typeface="Calibri"/>
                <a:cs typeface="Calibri"/>
              </a:rPr>
              <a:t>Scope</a:t>
            </a:r>
            <a:endParaRPr sz="1050">
              <a:latin typeface="Calibri"/>
              <a:cs typeface="Calibri"/>
            </a:endParaRPr>
          </a:p>
          <a:p>
            <a:pPr marL="12700" marR="6985" algn="just">
              <a:lnSpc>
                <a:spcPct val="117100"/>
              </a:lnSpc>
              <a:spcBef>
                <a:spcPts val="990"/>
              </a:spcBef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simultaneous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elements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refineries,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certification </a:t>
            </a:r>
            <a:r>
              <a:rPr sz="1050" dirty="0">
                <a:latin typeface="Calibri"/>
                <a:cs typeface="Calibri"/>
              </a:rPr>
              <a:t>agencies,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depots,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ranging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0.5ppm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10%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(such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gasoline, </a:t>
            </a:r>
            <a:r>
              <a:rPr sz="1050" dirty="0">
                <a:latin typeface="Calibri"/>
                <a:cs typeface="Calibri"/>
              </a:rPr>
              <a:t>diesel,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residual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etc.),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containing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refining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process.</a:t>
            </a:r>
            <a:endParaRPr sz="1050">
              <a:latin typeface="Calibri"/>
              <a:cs typeface="Calibri"/>
            </a:endParaRPr>
          </a:p>
          <a:p>
            <a:pPr marL="12700" marR="8890" algn="just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 also suitable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simultaneous measurement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chlorine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aqueous solution 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 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 elements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industries.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897498" cy="2629535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405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spc="-10" dirty="0">
                <a:latin typeface="Calibri"/>
                <a:cs typeface="Calibri"/>
              </a:rPr>
              <a:t>Characteristics</a:t>
            </a:r>
            <a:endParaRPr sz="1050">
              <a:latin typeface="Calibri"/>
              <a:cs typeface="Calibri"/>
            </a:endParaRPr>
          </a:p>
          <a:p>
            <a:pPr marL="12700" marR="9525" algn="just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Fast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simultaneous-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quickly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content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generally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given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tens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seconds.</a:t>
            </a:r>
            <a:endParaRPr sz="1050">
              <a:latin typeface="Calibri"/>
              <a:cs typeface="Calibri"/>
            </a:endParaRPr>
          </a:p>
          <a:p>
            <a:pPr marL="12700" marR="7620" algn="just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Low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limit-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MEDXRF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technology,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LSDCC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technology,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achieve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very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low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reproducibility.</a:t>
            </a:r>
            <a:endParaRPr sz="1050">
              <a:latin typeface="Calibri"/>
              <a:cs typeface="Calibri"/>
            </a:endParaRPr>
          </a:p>
          <a:p>
            <a:pPr marL="12700" marR="7620" algn="just">
              <a:lnSpc>
                <a:spcPct val="118100"/>
              </a:lnSpc>
              <a:spcBef>
                <a:spcPts val="969"/>
              </a:spcBef>
            </a:pPr>
            <a:r>
              <a:rPr sz="1050" spc="-10" dirty="0">
                <a:latin typeface="Calibri"/>
                <a:cs typeface="Calibri"/>
              </a:rPr>
              <a:t>Long-</a:t>
            </a:r>
            <a:r>
              <a:rPr sz="1050" dirty="0">
                <a:latin typeface="Calibri"/>
                <a:cs typeface="Calibri"/>
              </a:rPr>
              <a:t>term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stability-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multi-</a:t>
            </a:r>
            <a:r>
              <a:rPr sz="1050" dirty="0">
                <a:latin typeface="Calibri"/>
                <a:cs typeface="Calibri"/>
              </a:rPr>
              <a:t>channel,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PHA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adjustment,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drift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correction, </a:t>
            </a:r>
            <a:r>
              <a:rPr sz="1050" dirty="0">
                <a:latin typeface="Calibri"/>
                <a:cs typeface="Calibri"/>
              </a:rPr>
              <a:t>deviation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 </a:t>
            </a:r>
            <a:r>
              <a:rPr sz="1050" spc="-10" dirty="0">
                <a:latin typeface="Calibri"/>
                <a:cs typeface="Calibri"/>
              </a:rPr>
              <a:t>functions,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excellent long-</a:t>
            </a:r>
            <a:r>
              <a:rPr sz="1050" dirty="0">
                <a:latin typeface="Calibri"/>
                <a:cs typeface="Calibri"/>
              </a:rPr>
              <a:t>term</a:t>
            </a:r>
            <a:r>
              <a:rPr sz="1050" spc="-10" dirty="0">
                <a:latin typeface="Calibri"/>
                <a:cs typeface="Calibri"/>
              </a:rPr>
              <a:t> stability.</a:t>
            </a:r>
            <a:endParaRPr sz="1050">
              <a:latin typeface="Calibri"/>
              <a:cs typeface="Calibri"/>
            </a:endParaRPr>
          </a:p>
          <a:p>
            <a:pPr marL="12700" marR="7620" algn="just">
              <a:lnSpc>
                <a:spcPct val="1177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Environmental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energy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saving-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Radiation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reaches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exemption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requirements.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During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contact,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damage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chemical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reagents,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need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combustion.</a:t>
            </a:r>
            <a:endParaRPr sz="1050">
              <a:latin typeface="Calibri"/>
              <a:cs typeface="Calibri"/>
            </a:endParaRPr>
          </a:p>
          <a:p>
            <a:pPr marL="12700" marR="8255" algn="just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Easy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use--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operation.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directly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loaded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cup,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putting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it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instrument, </a:t>
            </a:r>
            <a:r>
              <a:rPr sz="1050" dirty="0">
                <a:latin typeface="Calibri"/>
                <a:cs typeface="Calibri"/>
              </a:rPr>
              <a:t>you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65" dirty="0">
                <a:latin typeface="Calibri"/>
                <a:cs typeface="Calibri"/>
              </a:rPr>
              <a:t>*start+</a:t>
            </a:r>
            <a:r>
              <a:rPr sz="1050" dirty="0">
                <a:latin typeface="Calibri"/>
                <a:cs typeface="Calibri"/>
              </a:rPr>
              <a:t> key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realize</a:t>
            </a:r>
            <a:r>
              <a:rPr sz="1050" spc="-10" dirty="0">
                <a:latin typeface="Calibri"/>
                <a:cs typeface="Calibri"/>
              </a:rPr>
              <a:t> one-</a:t>
            </a:r>
            <a:r>
              <a:rPr sz="1050" dirty="0">
                <a:latin typeface="Calibri"/>
                <a:cs typeface="Calibri"/>
              </a:rPr>
              <a:t>button</a:t>
            </a:r>
            <a:r>
              <a:rPr sz="1050" spc="-10" dirty="0">
                <a:latin typeface="Calibri"/>
                <a:cs typeface="Calibri"/>
              </a:rPr>
              <a:t> operation.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reliability-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degree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integration,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strong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environmental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adaptability,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strong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anti- interference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ability,</a:t>
            </a:r>
            <a:r>
              <a:rPr sz="1050" dirty="0">
                <a:latin typeface="Calibri"/>
                <a:cs typeface="Calibri"/>
              </a:rPr>
              <a:t> high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reliability.</a:t>
            </a:r>
            <a:endParaRPr sz="1050">
              <a:latin typeface="Calibri"/>
              <a:cs typeface="Calibri"/>
            </a:endParaRPr>
          </a:p>
          <a:p>
            <a:pPr marL="12700" marR="8255" algn="just">
              <a:lnSpc>
                <a:spcPct val="118100"/>
              </a:lnSpc>
              <a:spcBef>
                <a:spcPts val="975"/>
              </a:spcBef>
            </a:pPr>
            <a:r>
              <a:rPr sz="1050" spc="-10" dirty="0">
                <a:latin typeface="Calibri"/>
                <a:cs typeface="Calibri"/>
              </a:rPr>
              <a:t>Cost-</a:t>
            </a:r>
            <a:r>
              <a:rPr sz="1050" spc="-20" dirty="0">
                <a:latin typeface="Calibri"/>
                <a:cs typeface="Calibri"/>
              </a:rPr>
              <a:t>effective-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extremely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cost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maintenance.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price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half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similar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foreign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cost-effective product.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982080"/>
            <a:ext cx="11976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6316344"/>
          <a:ext cx="6033135" cy="2663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3165"/>
                <a:gridCol w="4751070"/>
              </a:tblGrid>
              <a:tr h="275590"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element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50" dirty="0">
                          <a:latin typeface="Microsoft YaHei"/>
                          <a:cs typeface="Microsoft YaHei"/>
                        </a:rPr>
                        <a:t>、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Cl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X-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ray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Voltage: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50keV,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current: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2mA,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50W,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target: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Ag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Detector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SDD,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Effective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area: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20mm2,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resolution: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123eV,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counting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rate: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2mps,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incident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window: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8 μ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beryllium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(300s)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S: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0.26ppm</a:t>
                      </a:r>
                      <a:r>
                        <a:rPr sz="1050" spc="-10" dirty="0">
                          <a:latin typeface="Microsoft YaHei"/>
                          <a:cs typeface="Microsoft YaHei"/>
                        </a:rPr>
                        <a:t>，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Cl:</a:t>
                      </a:r>
                      <a:r>
                        <a:rPr sz="10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0.18ppm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range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times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~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9.99%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limit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39165">
                <a:tc>
                  <a:txBody>
                    <a:bodyPr/>
                    <a:lstStyle/>
                    <a:p>
                      <a:pPr marL="5715" marR="217170">
                        <a:lnSpc>
                          <a:spcPts val="2880"/>
                        </a:lnSpc>
                        <a:spcBef>
                          <a:spcPts val="204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Linear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error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precision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S: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Meet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related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requirements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GB/T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11140,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ISO20884,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ASTM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D2622,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D7039,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D7220,</a:t>
                      </a:r>
                      <a:r>
                        <a:rPr sz="10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etc.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 marR="189230">
                        <a:lnSpc>
                          <a:spcPct val="116199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Cl: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Meet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related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requirements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ASTM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D4929Magi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ASTM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D7536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ISO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15597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on.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System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time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1: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999s,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recommended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value: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300s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micro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measurement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60s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constant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measurement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cac\SYNERGY SCAN CAC ORIGINAL DOCUMENTS_page-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939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1046988"/>
          <a:ext cx="6033135" cy="1061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3165"/>
                <a:gridCol w="4751070"/>
              </a:tblGrid>
              <a:tr h="399415"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Conditions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use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Ambient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temperature: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5-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40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relative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humidity: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85%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(30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),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supply: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220V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±20V,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50Hz,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200W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Measuring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atmosphere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Self-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inflatable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system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helium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Size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weight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330mm×460mm×350mm</a:t>
                      </a:r>
                      <a:r>
                        <a:rPr sz="1050" spc="-10" dirty="0">
                          <a:latin typeface="Microsoft YaHei"/>
                          <a:cs typeface="Microsoft YaHei"/>
                        </a:rPr>
                        <a:t>，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25kg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750566"/>
            <a:ext cx="206248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37.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Smoke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kerosene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ID:PT-HK-</a:t>
            </a:r>
            <a:r>
              <a:rPr sz="1050" b="1" spc="-20" dirty="0">
                <a:latin typeface="Calibri"/>
                <a:cs typeface="Calibri"/>
              </a:rPr>
              <a:t>1036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5457825"/>
            <a:ext cx="5931535" cy="1250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4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D1322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Kerosene.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indication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properties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kerosines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diffusion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flame.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composition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Generally,</a:t>
            </a:r>
            <a:r>
              <a:rPr sz="1050" spc="-25" dirty="0">
                <a:latin typeface="Calibri"/>
                <a:cs typeface="Calibri"/>
              </a:rPr>
              <a:t> the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smokier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flame.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indicates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10" dirty="0">
                <a:latin typeface="Calibri"/>
                <a:cs typeface="Calibri"/>
              </a:rPr>
              <a:t> producing tendency.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7149465"/>
            <a:ext cx="5922645" cy="1817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3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bottom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case,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conservator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conservator,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terrace,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wick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pipeline,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ruler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flue.</a:t>
            </a:r>
            <a:endParaRPr sz="1050">
              <a:latin typeface="Calibri"/>
              <a:cs typeface="Calibri"/>
            </a:endParaRPr>
          </a:p>
          <a:p>
            <a:pPr marL="12700" marR="62992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conservator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wick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wick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tightened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oil </a:t>
            </a:r>
            <a:r>
              <a:rPr sz="1050" dirty="0">
                <a:latin typeface="Calibri"/>
                <a:cs typeface="Calibri"/>
              </a:rPr>
              <a:t>conservator.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conservator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smoke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lamp.</a:t>
            </a:r>
            <a:endParaRPr sz="1050">
              <a:latin typeface="Calibri"/>
              <a:cs typeface="Calibri"/>
            </a:endParaRPr>
          </a:p>
          <a:p>
            <a:pPr marL="12700" marR="2294255" indent="131445">
              <a:lnSpc>
                <a:spcPct val="1962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stroke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conservator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device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0~10mm.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flexible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3249548"/>
            <a:ext cx="2074545" cy="2074545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695315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bottom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wick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ruler.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ruler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0~50mm,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observe.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Reasonable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attractive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appearance.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156206"/>
            <a:ext cx="2705735" cy="1149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50mm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40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reservoir: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25ml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reservoir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10mm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3444366"/>
            <a:ext cx="26701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4.Ambient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5346" y="3444366"/>
            <a:ext cx="8191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Humidity≤80%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3762883"/>
            <a:ext cx="21971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5.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160*160*320mm,3kg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4390771"/>
            <a:ext cx="2294890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38.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Total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Acid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number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Jet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Fuel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1040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7602473"/>
            <a:ext cx="5911850" cy="1189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D3242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value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 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 fuel.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 measuring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is0.000~0.100mgKOH/g,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can </a:t>
            </a:r>
            <a:r>
              <a:rPr sz="1050" dirty="0">
                <a:latin typeface="Calibri"/>
                <a:cs typeface="Calibri"/>
              </a:rPr>
              <a:t>link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nitrogen</a:t>
            </a:r>
            <a:r>
              <a:rPr sz="1050" spc="-10" dirty="0">
                <a:latin typeface="Calibri"/>
                <a:cs typeface="Calibri"/>
              </a:rPr>
              <a:t> generator.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202935"/>
            <a:ext cx="2263775" cy="2263394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63590" cy="4024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regulator,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stepless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-10" dirty="0">
                <a:latin typeface="Calibri"/>
                <a:cs typeface="Calibri"/>
              </a:rPr>
              <a:t> temperature,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spc="-10" dirty="0">
                <a:latin typeface="Calibri"/>
                <a:cs typeface="Calibri"/>
              </a:rPr>
              <a:t>temperature.</a:t>
            </a: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215"/>
              </a:spcBef>
              <a:buAutoNum type="arabicPeriod" startAt="2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Voltage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contact,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sparkle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noise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stable.</a:t>
            </a:r>
            <a:endParaRPr sz="1050">
              <a:latin typeface="Calibri"/>
              <a:cs typeface="Calibri"/>
            </a:endParaRPr>
          </a:p>
          <a:p>
            <a:pPr marL="12700" marR="47625" indent="161925">
              <a:lnSpc>
                <a:spcPct val="116199"/>
              </a:lnSpc>
              <a:spcBef>
                <a:spcPts val="10"/>
              </a:spcBef>
              <a:buAutoNum type="arabicPeriod" startAt="2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jacket,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uniformity,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Insulation</a:t>
            </a:r>
            <a:r>
              <a:rPr sz="1050" spc="-10" dirty="0">
                <a:latin typeface="Calibri"/>
                <a:cs typeface="Calibri"/>
              </a:rPr>
              <a:t> performance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spc="-10" dirty="0">
                <a:latin typeface="Calibri"/>
                <a:cs typeface="Calibri"/>
              </a:rPr>
              <a:t>operate.</a:t>
            </a:r>
            <a:endParaRPr sz="1050">
              <a:latin typeface="Calibri"/>
              <a:cs typeface="Calibri"/>
            </a:endParaRPr>
          </a:p>
          <a:p>
            <a:pPr marL="12700" marR="5080" indent="161925">
              <a:lnSpc>
                <a:spcPct val="117100"/>
              </a:lnSpc>
              <a:spcBef>
                <a:spcPts val="5"/>
              </a:spcBef>
              <a:buAutoNum type="arabicPeriod" startAt="2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Voltmeter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solid-</a:t>
            </a:r>
            <a:r>
              <a:rPr sz="1050" dirty="0">
                <a:latin typeface="Calibri"/>
                <a:cs typeface="Calibri"/>
              </a:rPr>
              <a:t>state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regulator,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direct- view.</a:t>
            </a: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225"/>
              </a:spcBef>
              <a:buAutoNum type="arabicPeriod" startAt="2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reasonable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beautiful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shape,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220V±10%</a:t>
            </a:r>
            <a:r>
              <a:rPr sz="1050" spc="-20" dirty="0"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0~700W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(Continuously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adjustable)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10" dirty="0">
                <a:latin typeface="Calibri"/>
                <a:cs typeface="Calibri"/>
              </a:rPr>
              <a:t> Solid-</a:t>
            </a:r>
            <a:r>
              <a:rPr sz="1050" dirty="0">
                <a:latin typeface="Calibri"/>
                <a:cs typeface="Calibri"/>
              </a:rPr>
              <a:t>state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regulator</a:t>
            </a:r>
            <a:r>
              <a:rPr sz="1050" spc="-10" dirty="0">
                <a:latin typeface="Calibri"/>
                <a:cs typeface="Calibri"/>
              </a:rPr>
              <a:t> (Stepless)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accommodation: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voltmeter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0~500V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Flow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nitrogen: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600~800ml/min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  <a:tab pos="2750820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10~40°C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400*400*560mm,12kg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39.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Total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Acid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Value</a:t>
            </a:r>
            <a:r>
              <a:rPr sz="1050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Titration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Jet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Fuel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1040A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766759"/>
            <a:ext cx="5562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027676"/>
            <a:ext cx="2181860" cy="3607054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02325" cy="3360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Total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acid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value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titration for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jet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D3242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Standard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endParaRPr sz="1050">
              <a:latin typeface="Calibri"/>
              <a:cs typeface="Calibri"/>
            </a:endParaRPr>
          </a:p>
          <a:p>
            <a:pPr marL="12700" marR="183515">
              <a:lnSpc>
                <a:spcPts val="1490"/>
              </a:lnSpc>
              <a:spcBef>
                <a:spcPts val="7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Acidity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Aviation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Turbine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total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acid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value;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measurement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range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0.000 -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0.100 mgKOH/g.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shows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parameters,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friendly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human-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computer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interface,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blank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save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blank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result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automatically.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imported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sensor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distinguish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results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consistent,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narrowing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error.</a:t>
            </a:r>
            <a:endParaRPr sz="1050">
              <a:latin typeface="Calibri"/>
              <a:cs typeface="Calibri"/>
            </a:endParaRPr>
          </a:p>
          <a:p>
            <a:pPr marL="12700" marR="538480" indent="131445">
              <a:lnSpc>
                <a:spcPct val="116199"/>
              </a:lnSpc>
              <a:spcBef>
                <a:spcPts val="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automatically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fill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nitrogen,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titer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stir,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automatically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detect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destination,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automatically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calculate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results.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ts val="1480"/>
              </a:lnSpc>
              <a:spcBef>
                <a:spcPts val="8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micro-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needle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type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valve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collocate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import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flow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nitrogen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flow,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accurate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stability.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Intuitive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show.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saves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data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automatically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gorge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line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connected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upper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computer,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printing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and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uploading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data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automatically.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9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stirrer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device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adjustable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magnetic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force,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equably.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Preparation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magnetic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stirring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57471"/>
            <a:ext cx="4377055" cy="2875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AC220V±10%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750W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jacket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(0~220V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continuously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adjustable)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0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Thermoregulation:stepless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regulation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solid-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regulator.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show: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voltmeter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4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Stirring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magnetic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stir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Tittering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trace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pump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linear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titration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Detecting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imported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sensor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Flowmeter: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flow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0~2L/min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Communication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232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gorge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lines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212090" algn="l"/>
              </a:tabLst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Printer:thermosensitive</a:t>
            </a:r>
            <a:r>
              <a:rPr sz="1050" spc="8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type</a:t>
            </a:r>
            <a:r>
              <a:rPr sz="1050" spc="10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micro-printer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10~40°C</a:t>
            </a:r>
            <a:r>
              <a:rPr sz="1050" spc="409" dirty="0"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300*510*680mm,13kg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653285"/>
            <a:ext cx="351790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40.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Water soluble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acid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alkali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303903"/>
            <a:ext cx="5890895" cy="3255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85"/>
              </a:spcBef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2027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Water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soluble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acid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alkali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GB/T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259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is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water-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soluble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acid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alkali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liquid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assistive,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grease,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olefin,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ozocerite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parts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wax.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distilled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water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alcohol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refine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water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soluble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acid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alkali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of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extractive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indicator.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Output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relay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without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contact,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sparkle,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noise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operating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life.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reasonable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structure,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beautiful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shape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friendly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environment.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229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AC220V±10%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2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0~1000W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(Continuously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adjustable)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2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Solid-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regulator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(stepless)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4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indicator:</a:t>
            </a:r>
            <a:r>
              <a:rPr sz="1050" spc="2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Range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from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0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14pH,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precision±0.01pH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requirement:</a:t>
            </a:r>
            <a:r>
              <a:rPr sz="1050" spc="2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20~30°C,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152523"/>
            <a:ext cx="2011680" cy="2011679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380" y="855980"/>
            <a:ext cx="2905760" cy="99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15"/>
              </a:spcBef>
            </a:pPr>
            <a:endParaRPr sz="1100">
              <a:latin typeface="Calibri"/>
              <a:cs typeface="Calibri"/>
            </a:endParaRPr>
          </a:p>
          <a:p>
            <a:pPr marL="52069" marR="1559560" indent="-40005">
              <a:lnSpc>
                <a:spcPct val="102400"/>
              </a:lnSpc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f.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Ash</a:t>
            </a:r>
            <a:r>
              <a:rPr sz="1050" b="1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b="1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Ash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508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057673"/>
            <a:ext cx="5970905" cy="3096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2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GB/T508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D482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Ash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ash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GB/T508.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could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ash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containing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ash-</a:t>
            </a:r>
            <a:r>
              <a:rPr sz="1050" dirty="0">
                <a:latin typeface="Calibri"/>
                <a:cs typeface="Calibri"/>
              </a:rPr>
              <a:t>forming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(including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containing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certain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phosphorus </a:t>
            </a:r>
            <a:r>
              <a:rPr sz="1050" dirty="0">
                <a:latin typeface="Calibri"/>
                <a:cs typeface="Calibri"/>
              </a:rPr>
              <a:t>compounds),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lead,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crankcase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oils.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715" indent="144780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5748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composed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box-type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furnace,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electric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plate.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20" dirty="0">
                <a:latin typeface="Calibri"/>
                <a:cs typeface="Calibri"/>
              </a:rPr>
              <a:t> land.</a:t>
            </a:r>
            <a:endParaRPr sz="1050">
              <a:latin typeface="Calibri"/>
              <a:cs typeface="Calibri"/>
            </a:endParaRPr>
          </a:p>
          <a:p>
            <a:pPr marL="12700" marR="8255" indent="140335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5303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box-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all-</a:t>
            </a:r>
            <a:r>
              <a:rPr sz="1050" spc="-10" dirty="0">
                <a:latin typeface="Calibri"/>
                <a:cs typeface="Calibri"/>
              </a:rPr>
              <a:t>in-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structure.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fire-</a:t>
            </a:r>
            <a:r>
              <a:rPr sz="1050" dirty="0">
                <a:latin typeface="Calibri"/>
                <a:cs typeface="Calibri"/>
              </a:rPr>
              <a:t>resistant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components.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short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lifetime.</a:t>
            </a:r>
            <a:endParaRPr sz="1050">
              <a:latin typeface="Calibri"/>
              <a:cs typeface="Calibri"/>
            </a:endParaRPr>
          </a:p>
          <a:p>
            <a:pPr marL="12700" marR="8255" indent="149860">
              <a:lnSpc>
                <a:spcPct val="117400"/>
              </a:lnSpc>
              <a:spcBef>
                <a:spcPts val="994"/>
              </a:spcBef>
              <a:buAutoNum type="arabicPeriod"/>
              <a:tabLst>
                <a:tab pos="162560" algn="l"/>
              </a:tabLst>
            </a:pPr>
            <a:r>
              <a:rPr sz="1050" dirty="0">
                <a:latin typeface="Calibri"/>
                <a:cs typeface="Calibri"/>
              </a:rPr>
              <a:t>An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stand.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overshoot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stable.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Φ85mm.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durability.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596121"/>
            <a:ext cx="1761489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Box-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furnace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1575" y="2077388"/>
            <a:ext cx="1876425" cy="2668726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768090" cy="7655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2500W;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(220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10%)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(775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25)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Empty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≤50</a:t>
            </a:r>
            <a:r>
              <a:rPr sz="1050" spc="-20" dirty="0">
                <a:latin typeface="Calibri"/>
                <a:cs typeface="Calibri"/>
              </a:rPr>
              <a:t> min;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uniformity: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≤15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Furnace size: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200mm*120mm</a:t>
            </a:r>
            <a:r>
              <a:rPr sz="1050" dirty="0">
                <a:latin typeface="Calibri"/>
                <a:cs typeface="Calibri"/>
              </a:rPr>
              <a:t> *80mm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(length*width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*height);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Dimensions: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490mm*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450mm*450mm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(length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*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*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height);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20" dirty="0">
                <a:latin typeface="Calibri"/>
                <a:cs typeface="Calibri"/>
              </a:rPr>
              <a:t> 35kg.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2.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stand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5000W;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10%)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Supporting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controller;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Dimensions: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320mm*315mm*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245mm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(length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*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*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height);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20" dirty="0">
                <a:latin typeface="Calibri"/>
                <a:cs typeface="Calibri"/>
              </a:rPr>
              <a:t> 5kg.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dirty="0">
                <a:latin typeface="Calibri"/>
                <a:cs typeface="Calibri"/>
              </a:rPr>
              <a:t>3.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plate</a:t>
            </a:r>
            <a:endParaRPr sz="105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4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1500W</a:t>
            </a:r>
            <a:endParaRPr sz="105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4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(220±10%)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75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400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90500" indent="-177800">
              <a:lnSpc>
                <a:spcPct val="100000"/>
              </a:lnSpc>
              <a:spcBef>
                <a:spcPts val="1305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6)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grades,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adjustable.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arenBoth"/>
            </a:pPr>
            <a:endParaRPr sz="1050">
              <a:latin typeface="Calibri"/>
              <a:cs typeface="Calibri"/>
            </a:endParaRPr>
          </a:p>
          <a:p>
            <a:pPr marL="160655" indent="-160655">
              <a:lnSpc>
                <a:spcPct val="100000"/>
              </a:lnSpc>
              <a:spcBef>
                <a:spcPts val="5"/>
              </a:spcBef>
              <a:buAutoNum type="arabicParenBoth"/>
              <a:tabLst>
                <a:tab pos="16065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80" dirty="0">
                <a:latin typeface="MS PGothic"/>
                <a:cs typeface="MS PGothic"/>
              </a:rPr>
              <a:t> 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40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5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25" dirty="0">
                <a:latin typeface="Calibri"/>
                <a:cs typeface="Calibri"/>
              </a:rPr>
              <a:t> 80%</a:t>
            </a:r>
            <a:endParaRPr sz="105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Diameter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plate:</a:t>
            </a:r>
            <a:r>
              <a:rPr sz="1050" spc="43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Φ85mm</a:t>
            </a:r>
            <a:endParaRPr sz="105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15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4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280mm×250mm×90mm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538854" cy="35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508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Ash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Content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0" dirty="0">
                <a:latin typeface="Calibri"/>
                <a:cs typeface="Calibri"/>
              </a:rPr>
              <a:t> 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23848" y="1413001"/>
          <a:ext cx="6041390" cy="29565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7525"/>
                <a:gridCol w="2632710"/>
                <a:gridCol w="842644"/>
                <a:gridCol w="831214"/>
                <a:gridCol w="1132839"/>
              </a:tblGrid>
              <a:tr h="199390">
                <a:tc>
                  <a:txBody>
                    <a:bodyPr/>
                    <a:lstStyle/>
                    <a:p>
                      <a:pPr marR="153035" algn="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R="14224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heating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furnace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(Including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accessory)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R="14224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(Including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accessories)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224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Electric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heating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furnace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accessories)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224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Thermocouple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R="14224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Compensating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lead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(has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connected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thermocouple)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R="142240" algn="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Ceramic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crucible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(50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42240" algn="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Ceramic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crucible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(100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8796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Crucible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tongs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(16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inch)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224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6954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541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004" y="4541647"/>
            <a:ext cx="37160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508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Ash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Content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Tester's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23848" y="4929250"/>
          <a:ext cx="6041390" cy="2397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marR="143510" algn="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Quantitative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filter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paper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9cm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box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47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4224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Hydrochloric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acid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wash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crucible,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the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33020" marR="25400" indent="635" algn="ctr">
                        <a:lnSpc>
                          <a:spcPct val="116799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ratio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1:4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solvent,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crucble and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boil it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many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munities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then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clean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62915">
                <a:tc>
                  <a:txBody>
                    <a:bodyPr/>
                    <a:lstStyle/>
                    <a:p>
                      <a:pPr marR="142240" algn="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Ten</a:t>
                      </a:r>
                      <a:r>
                        <a:rPr sz="10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thousandth</a:t>
                      </a:r>
                      <a:r>
                        <a:rPr sz="1050" spc="-50" dirty="0">
                          <a:latin typeface="Microsoft YaHei"/>
                          <a:cs typeface="Microsoft YaHei"/>
                        </a:rPr>
                        <a:t>一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Balance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Range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200g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0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grades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Some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dry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vessel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02004" y="7496936"/>
            <a:ext cx="5961380" cy="1113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653285"/>
            <a:ext cx="212598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ash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1044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812309"/>
            <a:ext cx="5970270" cy="418401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ts val="148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D482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used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0" dirty="0">
                <a:latin typeface="Calibri"/>
                <a:cs typeface="Calibri"/>
              </a:rPr>
              <a:t> 0.001–0.180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%,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residual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-10" dirty="0">
                <a:latin typeface="Calibri"/>
                <a:cs typeface="Calibri"/>
              </a:rPr>
              <a:t> fuels,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waxes,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ash-</a:t>
            </a:r>
            <a:r>
              <a:rPr sz="1050" dirty="0">
                <a:latin typeface="Calibri"/>
                <a:cs typeface="Calibri"/>
              </a:rPr>
              <a:t>forming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present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latin typeface="Calibri"/>
                <a:cs typeface="Calibri"/>
              </a:rPr>
              <a:t>are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normally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considered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undesirable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impurities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contaminants.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limited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ash-</a:t>
            </a:r>
            <a:r>
              <a:rPr sz="1050" dirty="0">
                <a:latin typeface="Calibri"/>
                <a:cs typeface="Calibri"/>
              </a:rPr>
              <a:t>forming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certain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phosphorus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compounds.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10" dirty="0">
                <a:latin typeface="Calibri"/>
                <a:cs typeface="Calibri"/>
              </a:rPr>
              <a:t> AC220V±10%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5000W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controller</a:t>
            </a:r>
            <a:endParaRPr sz="1050">
              <a:latin typeface="Calibri"/>
              <a:cs typeface="Calibri"/>
            </a:endParaRPr>
          </a:p>
          <a:p>
            <a:pPr marL="12700" marR="1205865" indent="-3810">
              <a:lnSpc>
                <a:spcPts val="1550"/>
              </a:lnSpc>
              <a:spcBef>
                <a:spcPts val="3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nickel-chromium――Nickel-</a:t>
            </a:r>
            <a:r>
              <a:rPr sz="1050" dirty="0">
                <a:latin typeface="Calibri"/>
                <a:cs typeface="Calibri"/>
              </a:rPr>
              <a:t>silicon galvanic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couple </a:t>
            </a:r>
            <a:r>
              <a:rPr sz="1050" dirty="0">
                <a:latin typeface="Calibri"/>
                <a:cs typeface="Calibri"/>
              </a:rPr>
              <a:t>5.Temperature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±5</a:t>
            </a:r>
            <a:r>
              <a:rPr sz="1050" spc="-25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13664" indent="-104775">
              <a:lnSpc>
                <a:spcPct val="100000"/>
              </a:lnSpc>
              <a:spcBef>
                <a:spcPts val="195"/>
              </a:spcBef>
              <a:buSzPct val="90476"/>
              <a:buAutoNum type="arabicPeriod" startAt="6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14300" indent="-104775">
              <a:lnSpc>
                <a:spcPct val="100000"/>
              </a:lnSpc>
              <a:spcBef>
                <a:spcPts val="315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40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Humidity≤90%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35"/>
              </a:spcBef>
              <a:buSzPct val="90476"/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10" dirty="0">
                <a:latin typeface="Calibri"/>
                <a:cs typeface="Calibri"/>
              </a:rPr>
              <a:t> 500*700*700mm, </a:t>
            </a:r>
            <a:r>
              <a:rPr sz="1050" spc="-20" dirty="0">
                <a:latin typeface="Calibri"/>
                <a:cs typeface="Calibri"/>
              </a:rPr>
              <a:t>50kg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Structure</a:t>
            </a:r>
            <a:endParaRPr sz="1050">
              <a:latin typeface="Calibri"/>
              <a:cs typeface="Calibri"/>
            </a:endParaRPr>
          </a:p>
          <a:p>
            <a:pPr marL="12700" marR="5715" indent="-3175">
              <a:lnSpc>
                <a:spcPct val="116199"/>
              </a:lnSpc>
              <a:spcBef>
                <a:spcPts val="15"/>
              </a:spcBef>
              <a:buSzPct val="90476"/>
              <a:buAutoNum type="arabicPeriod"/>
              <a:tabLst>
                <a:tab pos="114300" algn="l"/>
                <a:tab pos="949960" algn="l"/>
                <a:tab pos="2353310" algn="l"/>
                <a:tab pos="3491229" algn="l"/>
                <a:tab pos="4472940" algn="l"/>
                <a:tab pos="5664835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sealed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lightweight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refractory </a:t>
            </a:r>
            <a:r>
              <a:rPr sz="1050" spc="-25" dirty="0">
                <a:latin typeface="Calibri"/>
                <a:cs typeface="Calibri"/>
              </a:rPr>
              <a:t>for</a:t>
            </a: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furnace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mouth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furnace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door.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152523"/>
            <a:ext cx="2553970" cy="2553969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380" y="855980"/>
            <a:ext cx="6011545" cy="1758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375920" indent="-323850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375920" algn="l"/>
                <a:tab pos="799465" algn="l"/>
                <a:tab pos="1546225" algn="l"/>
                <a:tab pos="2035175" algn="l"/>
                <a:tab pos="2736215" algn="l"/>
                <a:tab pos="3138170" algn="l"/>
                <a:tab pos="3644265" algn="l"/>
                <a:tab pos="4281170" algn="l"/>
                <a:tab pos="4705985" algn="l"/>
                <a:tab pos="5109845" algn="l"/>
                <a:tab pos="5745480" algn="l"/>
              </a:tabLst>
            </a:pP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insulating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layer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between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inner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furnace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furnace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shell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refractory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fibre,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expanded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perlite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trace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outer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shell,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if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85"/>
              </a:spcBef>
              <a:tabLst>
                <a:tab pos="754380" algn="l"/>
                <a:tab pos="1965960" algn="l"/>
                <a:tab pos="2587625" algn="l"/>
                <a:tab pos="3288665" algn="l"/>
                <a:tab pos="4222750" algn="l"/>
                <a:tab pos="4990465" algn="l"/>
                <a:tab pos="5625465" algn="l"/>
              </a:tabLst>
            </a:pP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in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furnace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rises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to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775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,</a:t>
            </a:r>
            <a:endParaRPr sz="1050">
              <a:latin typeface="Calibri"/>
              <a:cs typeface="Calibri"/>
            </a:endParaRPr>
          </a:p>
          <a:p>
            <a:pPr marL="52069" marR="6985" indent="135255">
              <a:lnSpc>
                <a:spcPct val="118100"/>
              </a:lnSpc>
              <a:buAutoNum type="arabicPeriod" startAt="3"/>
              <a:tabLst>
                <a:tab pos="18732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door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clip-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open,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quick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take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D482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</a:t>
            </a:r>
            <a:endParaRPr sz="1050">
              <a:latin typeface="Calibri"/>
              <a:cs typeface="Calibri"/>
            </a:endParaRPr>
          </a:p>
          <a:p>
            <a:pPr marL="52069" marR="4632960" indent="-40005">
              <a:lnSpc>
                <a:spcPct val="102400"/>
              </a:lnSpc>
              <a:spcBef>
                <a:spcPts val="1170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g.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Aniline</a:t>
            </a:r>
            <a:r>
              <a:rPr sz="1050" b="1" spc="-4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b="1" spc="-4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Aniline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262A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257668"/>
            <a:ext cx="5969635" cy="875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Purpose: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GB/T262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Aniline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dark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574785"/>
            <a:ext cx="1683385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characteristics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GB/T262.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742" y="2777311"/>
            <a:ext cx="2790362" cy="43480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cac\SYNERGY SCAN CAC ORIGINAL DOCUMENTS_page-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770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9635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65100" indent="-152400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16510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devices-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(dark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products)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(light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products).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respectively.</a:t>
            </a:r>
            <a:endParaRPr sz="1050">
              <a:latin typeface="Calibri"/>
              <a:cs typeface="Calibri"/>
            </a:endParaRPr>
          </a:p>
          <a:p>
            <a:pPr marL="12700" marR="5080" indent="155575">
              <a:lnSpc>
                <a:spcPct val="118100"/>
              </a:lnSpc>
              <a:spcBef>
                <a:spcPts val="975"/>
              </a:spcBef>
              <a:buAutoNum type="arabicPeriod" startAt="3"/>
              <a:tabLst>
                <a:tab pos="168275" algn="l"/>
              </a:tabLst>
            </a:pPr>
            <a:r>
              <a:rPr sz="1050" dirty="0">
                <a:latin typeface="Calibri"/>
                <a:cs typeface="Calibri"/>
              </a:rPr>
              <a:t>Adopt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PID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 </a:t>
            </a:r>
            <a:r>
              <a:rPr sz="1050" dirty="0">
                <a:latin typeface="Calibri"/>
                <a:cs typeface="Calibri"/>
              </a:rPr>
              <a:t>precisely,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conveniently.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343657"/>
            <a:ext cx="3208655" cy="2549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220V±10%,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50Hz;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W;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kW;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temperature~200;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≤0.5;</a:t>
            </a:r>
            <a:endParaRPr sz="1050">
              <a:latin typeface="Calibri"/>
              <a:cs typeface="Calibri"/>
            </a:endParaRPr>
          </a:p>
          <a:p>
            <a:pPr marL="12700" marR="1219200" indent="131445">
              <a:lnSpc>
                <a:spcPct val="195200"/>
              </a:lnSpc>
              <a:spcBef>
                <a:spcPts val="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illumination: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V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Aniline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192261"/>
            <a:ext cx="5969000" cy="873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D611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Mixed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Solvents,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mainly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2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2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solvents,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mixed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040503"/>
            <a:ext cx="1924050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905" cy="565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below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aniline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will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crystallize from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aniline-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mixture.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6985" indent="-3810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four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(SP);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rapid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(QP);·search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model(SR);·special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oil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model(TP)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preservation,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dimming,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diagnosis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Self-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-10" dirty="0">
                <a:latin typeface="Calibri"/>
                <a:cs typeface="Calibri"/>
              </a:rPr>
              <a:t> program.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99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data.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also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RS-</a:t>
            </a:r>
            <a:r>
              <a:rPr sz="1050" dirty="0">
                <a:latin typeface="Calibri"/>
                <a:cs typeface="Calibri"/>
              </a:rPr>
              <a:t>232C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interface.</a:t>
            </a:r>
            <a:endParaRPr sz="1050">
              <a:latin typeface="Calibri"/>
              <a:cs typeface="Calibri"/>
            </a:endParaRPr>
          </a:p>
          <a:p>
            <a:pPr marL="12700" marR="6985" indent="-3810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LCD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following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contents,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date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batch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No.,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model,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temperature, </a:t>
            </a:r>
            <a:r>
              <a:rPr sz="1050" dirty="0">
                <a:latin typeface="Calibri"/>
                <a:cs typeface="Calibri"/>
              </a:rPr>
              <a:t>photolepsy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malfunction.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range:40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170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output: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parallel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(printer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UP-A24P);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RS232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interface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aniline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plasma: 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oil±0.2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;for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dark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±0.4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RTD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power:30W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power:6W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LCD: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plasma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VFD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Pour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Point&amp;Cloud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 ID: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SYD-</a:t>
            </a:r>
            <a:r>
              <a:rPr sz="1050" b="1" spc="-20" dirty="0">
                <a:latin typeface="Calibri"/>
                <a:cs typeface="Calibri"/>
              </a:rPr>
              <a:t>510D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757443"/>
            <a:ext cx="5972175" cy="246888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indent="62230" algn="just">
              <a:lnSpc>
                <a:spcPct val="116799"/>
              </a:lnSpc>
              <a:spcBef>
                <a:spcPts val="5"/>
              </a:spcBef>
              <a:tabLst>
                <a:tab pos="573849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 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 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D97,ASTM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D2500,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D5853;GB/T3535</a:t>
            </a:r>
            <a:r>
              <a:rPr sz="1050" dirty="0">
                <a:latin typeface="Calibri"/>
                <a:cs typeface="Calibri"/>
              </a:rPr>
              <a:t> 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Pour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GB/T6986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Cloud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 Oils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China.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pour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cloud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spc="-10" dirty="0">
                <a:latin typeface="Calibri"/>
                <a:cs typeface="Calibri"/>
              </a:rPr>
              <a:t>petroleum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oils.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  <a:tabLst>
                <a:tab pos="1626235" algn="l"/>
                <a:tab pos="3455035" algn="l"/>
                <a:tab pos="5497195" algn="l"/>
              </a:tabLst>
            </a:pPr>
            <a:r>
              <a:rPr sz="1050" b="1" spc="-25" dirty="0">
                <a:latin typeface="Calibri"/>
                <a:cs typeface="Calibri"/>
              </a:rPr>
              <a:t>I.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sz="1050" b="1" spc="-20" dirty="0">
                <a:latin typeface="Calibri"/>
                <a:cs typeface="Calibri"/>
              </a:rPr>
              <a:t>Main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sz="1050" b="1" spc="-10" dirty="0">
                <a:latin typeface="Calibri"/>
                <a:cs typeface="Calibri"/>
              </a:rPr>
              <a:t>technical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715" indent="131445" algn="just">
              <a:lnSpc>
                <a:spcPct val="116700"/>
              </a:lnSpc>
              <a:spcBef>
                <a:spcPts val="5"/>
              </a:spcBef>
              <a:buAutoNum type="arabicPeriod"/>
              <a:tabLst>
                <a:tab pos="144145" algn="l"/>
                <a:tab pos="1383665" algn="l"/>
                <a:tab pos="2442845" algn="l"/>
                <a:tab pos="3530600" algn="l"/>
                <a:tab pos="4537710" algn="l"/>
                <a:tab pos="563816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chambers(chamber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II)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.Each</a:t>
            </a:r>
            <a:r>
              <a:rPr sz="1050" spc="-10" dirty="0">
                <a:latin typeface="Calibri"/>
                <a:cs typeface="Calibri"/>
              </a:rPr>
              <a:t> chamber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baths.The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these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baths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same.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baths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can </a:t>
            </a:r>
            <a:r>
              <a:rPr sz="1050" spc="-10" dirty="0">
                <a:latin typeface="Calibri"/>
                <a:cs typeface="Calibri"/>
              </a:rPr>
              <a:t>determine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pour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point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cloud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point.</a:t>
            </a:r>
            <a:endParaRPr sz="1050">
              <a:latin typeface="Calibri"/>
              <a:cs typeface="Calibri"/>
            </a:endParaRPr>
          </a:p>
          <a:p>
            <a:pPr marL="12700" marR="5080" indent="142875" algn="just">
              <a:lnSpc>
                <a:spcPct val="117100"/>
              </a:lnSpc>
              <a:buAutoNum type="arabicPeriod"/>
              <a:tabLst>
                <a:tab pos="15557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coolant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chamber.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efficiency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high.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II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90"/>
              </a:spcBef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II.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chamber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II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70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10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4456" y="8208416"/>
            <a:ext cx="1557655" cy="4064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335"/>
              </a:spcBef>
            </a:pPr>
            <a:r>
              <a:rPr sz="1050" spc="-25" dirty="0">
                <a:latin typeface="Calibri"/>
                <a:cs typeface="Calibri"/>
              </a:rPr>
              <a:t>is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569595" algn="l"/>
                <a:tab pos="979805" algn="l"/>
                <a:tab pos="1429385" algn="l"/>
              </a:tabLst>
            </a:pPr>
            <a:r>
              <a:rPr sz="1050" spc="-10" dirty="0">
                <a:latin typeface="Calibri"/>
                <a:cs typeface="Calibri"/>
              </a:rPr>
              <a:t>design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easy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44060" y="8208416"/>
            <a:ext cx="328295" cy="4064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5"/>
              </a:spcBef>
            </a:pPr>
            <a:r>
              <a:rPr sz="1050" spc="-20" dirty="0">
                <a:latin typeface="Calibri"/>
                <a:cs typeface="Calibri"/>
              </a:rPr>
              <a:t>±1</a:t>
            </a:r>
            <a:r>
              <a:rPr sz="1050" spc="-20" dirty="0">
                <a:latin typeface="MS PGothic"/>
                <a:cs typeface="MS PGothic"/>
              </a:rPr>
              <a:t>℃</a:t>
            </a:r>
            <a:r>
              <a:rPr sz="1050" spc="-2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R="8255" algn="r">
              <a:lnSpc>
                <a:spcPct val="100000"/>
              </a:lnSpc>
              <a:spcBef>
                <a:spcPts val="240"/>
              </a:spcBef>
            </a:pPr>
            <a:r>
              <a:rPr sz="1050" spc="-20" dirty="0"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208416"/>
            <a:ext cx="535940" cy="78168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050" spc="-10" dirty="0">
                <a:latin typeface="Calibri"/>
                <a:cs typeface="Calibri"/>
              </a:rPr>
              <a:t>control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320040" algn="l"/>
              </a:tabLst>
            </a:pPr>
            <a:r>
              <a:rPr sz="1050" spc="-25" dirty="0">
                <a:latin typeface="Calibri"/>
                <a:cs typeface="Calibri"/>
              </a:rPr>
              <a:t>3.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The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25" dirty="0">
                <a:latin typeface="Calibri"/>
                <a:cs typeface="Calibri"/>
              </a:rPr>
              <a:t>II.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49704" y="8208416"/>
            <a:ext cx="1854835" cy="78168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050" spc="-10" dirty="0">
                <a:latin typeface="Calibri"/>
                <a:cs typeface="Calibri"/>
              </a:rPr>
              <a:t>precision</a:t>
            </a:r>
            <a:endParaRPr sz="1050">
              <a:latin typeface="Calibri"/>
              <a:cs typeface="Calibri"/>
            </a:endParaRPr>
          </a:p>
          <a:p>
            <a:pPr marL="162560">
              <a:lnSpc>
                <a:spcPct val="100000"/>
              </a:lnSpc>
              <a:spcBef>
                <a:spcPts val="240"/>
              </a:spcBef>
              <a:tabLst>
                <a:tab pos="701675" algn="l"/>
                <a:tab pos="1438910" algn="l"/>
              </a:tabLst>
            </a:pPr>
            <a:r>
              <a:rPr sz="1050" spc="-10" dirty="0">
                <a:latin typeface="Calibri"/>
                <a:cs typeface="Calibri"/>
              </a:rPr>
              <a:t>bench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structure,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concise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050">
              <a:latin typeface="Calibri"/>
              <a:cs typeface="Calibri"/>
            </a:endParaRPr>
          </a:p>
          <a:p>
            <a:pPr marR="22225" algn="r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technical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7972" y="8428481"/>
            <a:ext cx="12026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17880" algn="l"/>
              </a:tabLst>
            </a:pPr>
            <a:r>
              <a:rPr sz="1050" spc="-10" dirty="0">
                <a:latin typeface="Calibri"/>
                <a:cs typeface="Calibri"/>
              </a:rPr>
              <a:t>instrument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adopts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41208" y="8803335"/>
            <a:ext cx="3143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20" dirty="0">
                <a:latin typeface="Calibri"/>
                <a:cs typeface="Calibri"/>
              </a:rPr>
              <a:t>Main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3079" y="8803335"/>
            <a:ext cx="7804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838325"/>
            <a:ext cx="3872229" cy="3815079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81416" y="1025397"/>
            <a:ext cx="37274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Power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7492" y="1025397"/>
            <a:ext cx="2279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Calibri"/>
                <a:cs typeface="Calibri"/>
              </a:rPr>
              <a:t>220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2837" y="998880"/>
            <a:ext cx="1612900" cy="4006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84505">
              <a:lnSpc>
                <a:spcPct val="100000"/>
              </a:lnSpc>
              <a:spcBef>
                <a:spcPts val="315"/>
              </a:spcBef>
              <a:tabLst>
                <a:tab pos="1450340" algn="l"/>
              </a:tabLst>
            </a:pPr>
            <a:r>
              <a:rPr sz="1050" spc="-10" dirty="0">
                <a:latin typeface="Calibri"/>
                <a:cs typeface="Calibri"/>
              </a:rPr>
              <a:t>supply: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AC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spc="-10" dirty="0">
                <a:latin typeface="Calibri"/>
                <a:cs typeface="Calibri"/>
              </a:rPr>
              <a:t>Temperature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0216" y="1025397"/>
            <a:ext cx="1606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Calibri"/>
                <a:cs typeface="Calibri"/>
              </a:rPr>
              <a:t>50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08308" y="998880"/>
            <a:ext cx="665480" cy="155892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715" indent="462915" algn="r">
              <a:lnSpc>
                <a:spcPct val="120700"/>
              </a:lnSpc>
              <a:spcBef>
                <a:spcPts val="50"/>
              </a:spcBef>
            </a:pPr>
            <a:r>
              <a:rPr sz="1050" spc="-25" dirty="0">
                <a:latin typeface="Calibri"/>
                <a:cs typeface="Calibri"/>
              </a:rPr>
              <a:t>Hz; </a:t>
            </a:r>
            <a:r>
              <a:rPr sz="1050" spc="-10" dirty="0">
                <a:latin typeface="Calibri"/>
                <a:cs typeface="Calibri"/>
              </a:rPr>
              <a:t>chamber: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same.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same. compressor</a:t>
            </a:r>
            <a:endParaRPr sz="1050">
              <a:latin typeface="Calibri"/>
              <a:cs typeface="Calibri"/>
            </a:endParaRPr>
          </a:p>
          <a:p>
            <a:pPr marL="518159">
              <a:lnSpc>
                <a:spcPct val="100000"/>
              </a:lnSpc>
              <a:spcBef>
                <a:spcPts val="290"/>
              </a:spcBef>
            </a:pP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350520">
              <a:lnSpc>
                <a:spcPct val="100000"/>
              </a:lnSpc>
              <a:spcBef>
                <a:spcPts val="229"/>
              </a:spcBef>
            </a:pP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531495">
              <a:lnSpc>
                <a:spcPct val="100000"/>
              </a:lnSpc>
              <a:spcBef>
                <a:spcPts val="215"/>
              </a:spcBef>
            </a:pP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52841" y="1177188"/>
            <a:ext cx="1318260" cy="6172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R="53340" algn="ctr">
              <a:lnSpc>
                <a:spcPct val="100000"/>
              </a:lnSpc>
              <a:spcBef>
                <a:spcPts val="385"/>
              </a:spcBef>
            </a:pPr>
            <a:r>
              <a:rPr sz="1050" spc="-10" dirty="0">
                <a:latin typeface="Calibri"/>
                <a:cs typeface="Calibri"/>
              </a:rPr>
              <a:t>control</a:t>
            </a:r>
            <a:endParaRPr sz="1050">
              <a:latin typeface="Calibri"/>
              <a:cs typeface="Calibri"/>
            </a:endParaRPr>
          </a:p>
          <a:p>
            <a:pPr marR="5715" algn="ctr">
              <a:lnSpc>
                <a:spcPct val="100000"/>
              </a:lnSpc>
              <a:spcBef>
                <a:spcPts val="290"/>
              </a:spcBef>
            </a:pPr>
            <a:r>
              <a:rPr sz="1050" dirty="0">
                <a:latin typeface="Calibri"/>
                <a:cs typeface="Calibri"/>
              </a:rPr>
              <a:t>±1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temperatures</a:t>
            </a:r>
            <a:endParaRPr sz="1050">
              <a:latin typeface="Calibri"/>
              <a:cs typeface="Calibri"/>
            </a:endParaRPr>
          </a:p>
          <a:p>
            <a:pPr marL="19685" algn="ctr">
              <a:lnSpc>
                <a:spcPct val="100000"/>
              </a:lnSpc>
              <a:spcBef>
                <a:spcPts val="300"/>
              </a:spcBef>
            </a:pPr>
            <a:r>
              <a:rPr sz="1050" dirty="0">
                <a:latin typeface="Calibri"/>
                <a:cs typeface="Calibri"/>
              </a:rPr>
              <a:t>±1</a:t>
            </a:r>
            <a:r>
              <a:rPr sz="1050" spc="200" dirty="0">
                <a:latin typeface="Calibri"/>
                <a:cs typeface="Calibri"/>
              </a:rPr>
              <a:t> 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temperatures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4478" y="1372259"/>
            <a:ext cx="739775" cy="6121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50" dirty="0">
                <a:latin typeface="Calibri"/>
                <a:cs typeface="Calibri"/>
              </a:rPr>
              <a:t>to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51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,</a:t>
            </a:r>
            <a:endParaRPr sz="1050">
              <a:latin typeface="Calibri"/>
              <a:cs typeface="Calibri"/>
            </a:endParaRPr>
          </a:p>
          <a:p>
            <a:pPr marL="149225" marR="5080" indent="-111760">
              <a:lnSpc>
                <a:spcPct val="119000"/>
              </a:lnSpc>
              <a:spcBef>
                <a:spcPts val="65"/>
              </a:spcBef>
            </a:pPr>
            <a:r>
              <a:rPr sz="1050" dirty="0">
                <a:latin typeface="Calibri"/>
                <a:cs typeface="Calibri"/>
              </a:rPr>
              <a:t>to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70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, </a:t>
            </a:r>
            <a:r>
              <a:rPr sz="1050" spc="-10" dirty="0">
                <a:latin typeface="Calibri"/>
                <a:cs typeface="Calibri"/>
              </a:rPr>
              <a:t>system: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5869" y="1372259"/>
            <a:ext cx="33464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20" marR="5080" indent="-8255">
              <a:lnSpc>
                <a:spcPct val="123800"/>
              </a:lnSpc>
              <a:spcBef>
                <a:spcPts val="95"/>
              </a:spcBef>
            </a:pPr>
            <a:r>
              <a:rPr sz="1050" spc="-10" dirty="0">
                <a:latin typeface="Calibri"/>
                <a:cs typeface="Calibri"/>
              </a:rPr>
              <a:t>baths </a:t>
            </a:r>
            <a:r>
              <a:rPr sz="1050" spc="-20" dirty="0">
                <a:latin typeface="Calibri"/>
                <a:cs typeface="Calibri"/>
              </a:rPr>
              <a:t>baths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83130" y="1762404"/>
            <a:ext cx="999490" cy="419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244" marR="5080" indent="-43180">
              <a:lnSpc>
                <a:spcPct val="122900"/>
              </a:lnSpc>
              <a:spcBef>
                <a:spcPts val="95"/>
              </a:spcBef>
              <a:tabLst>
                <a:tab pos="743585" algn="l"/>
              </a:tabLst>
            </a:pPr>
            <a:r>
              <a:rPr sz="1050" spc="-25" dirty="0">
                <a:latin typeface="Calibri"/>
                <a:cs typeface="Calibri"/>
              </a:rPr>
              <a:t>New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type </a:t>
            </a:r>
            <a:r>
              <a:rPr sz="1050" spc="-10" dirty="0">
                <a:latin typeface="Calibri"/>
                <a:cs typeface="Calibri"/>
              </a:rPr>
              <a:t>temperature: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46827" y="998880"/>
            <a:ext cx="1004569" cy="118237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106045" algn="ctr">
              <a:lnSpc>
                <a:spcPct val="100000"/>
              </a:lnSpc>
              <a:spcBef>
                <a:spcPts val="315"/>
              </a:spcBef>
            </a:pPr>
            <a:r>
              <a:rPr sz="1050" spc="-10" dirty="0">
                <a:latin typeface="Calibri"/>
                <a:cs typeface="Calibri"/>
              </a:rPr>
              <a:t>V±10%,</a:t>
            </a:r>
            <a:endParaRPr sz="1050">
              <a:latin typeface="Calibri"/>
              <a:cs typeface="Calibri"/>
            </a:endParaRPr>
          </a:p>
          <a:p>
            <a:pPr marL="19685" algn="ctr">
              <a:lnSpc>
                <a:spcPct val="100000"/>
              </a:lnSpc>
              <a:spcBef>
                <a:spcPts val="215"/>
              </a:spcBef>
            </a:pPr>
            <a:r>
              <a:rPr sz="1050" spc="-25" dirty="0">
                <a:latin typeface="Calibri"/>
                <a:cs typeface="Calibri"/>
              </a:rPr>
              <a:t>of</a:t>
            </a:r>
            <a:endParaRPr sz="1050">
              <a:latin typeface="Calibri"/>
              <a:cs typeface="Calibri"/>
            </a:endParaRPr>
          </a:p>
          <a:p>
            <a:pPr marL="24765" marR="5080" indent="-12700" algn="r">
              <a:lnSpc>
                <a:spcPct val="1214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of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cooling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cooling refrigeration</a:t>
            </a:r>
            <a:endParaRPr sz="1050">
              <a:latin typeface="Calibri"/>
              <a:cs typeface="Calibri"/>
            </a:endParaRPr>
          </a:p>
          <a:p>
            <a:pPr marR="95250" algn="r">
              <a:lnSpc>
                <a:spcPct val="100000"/>
              </a:lnSpc>
              <a:spcBef>
                <a:spcPts val="285"/>
              </a:spcBef>
            </a:pPr>
            <a:r>
              <a:rPr sz="1050" spc="-25" dirty="0">
                <a:latin typeface="Calibri"/>
                <a:cs typeface="Calibri"/>
              </a:rPr>
              <a:t>≤30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2004" y="998880"/>
            <a:ext cx="1580515" cy="15589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spc="-25" dirty="0">
                <a:latin typeface="Calibri"/>
                <a:cs typeface="Calibri"/>
              </a:rPr>
              <a:t>1.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spc="-25" dirty="0">
                <a:latin typeface="Calibri"/>
                <a:cs typeface="Calibri"/>
              </a:rPr>
              <a:t>2.</a:t>
            </a:r>
            <a:endParaRPr sz="1050">
              <a:latin typeface="Calibri"/>
              <a:cs typeface="Calibri"/>
            </a:endParaRPr>
          </a:p>
          <a:p>
            <a:pPr marL="276225" indent="-263525">
              <a:lnSpc>
                <a:spcPct val="100000"/>
              </a:lnSpc>
              <a:spcBef>
                <a:spcPts val="285"/>
              </a:spcBef>
              <a:buAutoNum type="arabicParenBoth"/>
              <a:tabLst>
                <a:tab pos="276225" algn="l"/>
              </a:tabLst>
            </a:pPr>
            <a:r>
              <a:rPr sz="1050" dirty="0">
                <a:latin typeface="Calibri"/>
                <a:cs typeface="Calibri"/>
              </a:rPr>
              <a:t>Chamber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I: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Ambient</a:t>
            </a:r>
            <a:endParaRPr sz="1050">
              <a:latin typeface="Calibri"/>
              <a:cs typeface="Calibri"/>
            </a:endParaRPr>
          </a:p>
          <a:p>
            <a:pPr marL="274955" indent="-262255">
              <a:lnSpc>
                <a:spcPct val="100000"/>
              </a:lnSpc>
              <a:spcBef>
                <a:spcPts val="300"/>
              </a:spcBef>
              <a:buAutoNum type="arabicParenBoth"/>
              <a:tabLst>
                <a:tab pos="274955" algn="l"/>
              </a:tabLst>
            </a:pPr>
            <a:r>
              <a:rPr sz="1050" dirty="0">
                <a:latin typeface="Calibri"/>
                <a:cs typeface="Calibri"/>
              </a:rPr>
              <a:t>Chamber</a:t>
            </a:r>
            <a:r>
              <a:rPr sz="1050" spc="20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II:</a:t>
            </a:r>
            <a:r>
              <a:rPr sz="1050" spc="20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Ambient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596900" algn="l"/>
              </a:tabLst>
            </a:pPr>
            <a:r>
              <a:rPr sz="1050" spc="-25" dirty="0">
                <a:latin typeface="Calibri"/>
                <a:cs typeface="Calibri"/>
              </a:rPr>
              <a:t>3.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Refrigeration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050" spc="-25" dirty="0">
                <a:latin typeface="Calibri"/>
                <a:cs typeface="Calibri"/>
              </a:rPr>
              <a:t>4.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050" spc="-25" dirty="0">
                <a:latin typeface="Calibri"/>
                <a:cs typeface="Calibri"/>
              </a:rPr>
              <a:t>5.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spc="-25" dirty="0">
                <a:latin typeface="Calibri"/>
                <a:cs typeface="Calibri"/>
              </a:rPr>
              <a:t>6.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6003" y="1966620"/>
            <a:ext cx="1229360" cy="5911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325"/>
              </a:spcBef>
            </a:pPr>
            <a:r>
              <a:rPr sz="1050" spc="-10" dirty="0">
                <a:latin typeface="Calibri"/>
                <a:cs typeface="Calibri"/>
              </a:rPr>
              <a:t>Ambient</a:t>
            </a:r>
            <a:endParaRPr sz="1050">
              <a:latin typeface="Calibri"/>
              <a:cs typeface="Calibri"/>
            </a:endParaRPr>
          </a:p>
          <a:p>
            <a:pPr marL="779145">
              <a:lnSpc>
                <a:spcPct val="100000"/>
              </a:lnSpc>
              <a:spcBef>
                <a:spcPts val="229"/>
              </a:spcBef>
            </a:pPr>
            <a:r>
              <a:rPr sz="1050" spc="-10" dirty="0">
                <a:latin typeface="Calibri"/>
                <a:cs typeface="Calibri"/>
              </a:rPr>
              <a:t>Relative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spc="-10" dirty="0">
                <a:latin typeface="Calibri"/>
                <a:cs typeface="Calibri"/>
              </a:rPr>
              <a:t>Maximum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87574" y="2157120"/>
            <a:ext cx="855344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0515">
              <a:lnSpc>
                <a:spcPct val="117100"/>
              </a:lnSpc>
              <a:spcBef>
                <a:spcPts val="100"/>
              </a:spcBef>
            </a:pPr>
            <a:r>
              <a:rPr sz="1050" spc="-10" dirty="0">
                <a:latin typeface="Calibri"/>
                <a:cs typeface="Calibri"/>
              </a:rPr>
              <a:t>humidity: consumption: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76700" y="2371090"/>
            <a:ext cx="3752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power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96165" y="2371090"/>
            <a:ext cx="2959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latin typeface="Calibri"/>
                <a:cs typeface="Calibri"/>
              </a:rPr>
              <a:t>1500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2004" y="2560066"/>
            <a:ext cx="2183130" cy="66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7.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800mm×580mm×400mm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41.</a:t>
            </a:r>
            <a:r>
              <a:rPr sz="1050" spc="21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Pour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ID:PT-BWNQ-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6A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2004" y="6079616"/>
            <a:ext cx="9137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Theinstrumentis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04461" y="6079616"/>
            <a:ext cx="13373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19505" algn="l"/>
              </a:tabLst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designed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86554" y="6053099"/>
            <a:ext cx="228092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145">
              <a:lnSpc>
                <a:spcPct val="117100"/>
              </a:lnSpc>
              <a:spcBef>
                <a:spcPts val="100"/>
              </a:spcBef>
              <a:tabLst>
                <a:tab pos="1644650" algn="l"/>
              </a:tabLst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manufacturedin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accordance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15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155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determination</a:t>
            </a:r>
            <a:r>
              <a:rPr sz="1050" spc="15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ofthe</a:t>
            </a:r>
            <a:r>
              <a:rPr sz="1050" spc="155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freezing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2004" y="6240551"/>
            <a:ext cx="5563235" cy="4006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withtheNationalStandardGB/T510andGB/T3535provisions,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  <a:tabLst>
                <a:tab pos="844550" algn="l"/>
                <a:tab pos="1304290" algn="l"/>
                <a:tab pos="1791970" algn="l"/>
                <a:tab pos="3052445" algn="l"/>
                <a:tab pos="3420110" algn="l"/>
                <a:tab pos="4198620" algn="l"/>
                <a:tab pos="4533265" algn="l"/>
                <a:tab pos="4942840" algn="l"/>
                <a:tab pos="5384800" algn="l"/>
              </a:tabLst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pointvalue/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pour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point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valueoftransformer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oil,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lubricating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oil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light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oil,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2004" y="6615455"/>
            <a:ext cx="5565140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100"/>
              </a:lnSpc>
              <a:spcBef>
                <a:spcPts val="100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theLCDscreenEnglishinteractive</a:t>
            </a:r>
            <a:r>
              <a:rPr sz="1050" spc="4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interface,</a:t>
            </a:r>
            <a:r>
              <a:rPr sz="1050" spc="40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parameters</a:t>
            </a:r>
            <a:r>
              <a:rPr sz="1050" spc="3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as</a:t>
            </a:r>
            <a:r>
              <a:rPr sz="1050" spc="4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refrigeration</a:t>
            </a:r>
            <a:r>
              <a:rPr sz="1050" spc="40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depth,</a:t>
            </a:r>
            <a:r>
              <a:rPr sz="1050" spc="4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3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oillabel,</a:t>
            </a:r>
            <a:r>
              <a:rPr sz="1050" spc="4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test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pressure,testdate</a:t>
            </a:r>
            <a:r>
              <a:rPr sz="1050" spc="320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have</a:t>
            </a:r>
            <a:r>
              <a:rPr sz="1050" spc="325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menu-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oriented</a:t>
            </a:r>
            <a:r>
              <a:rPr sz="1050" spc="320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input,</a:t>
            </a:r>
            <a:r>
              <a:rPr sz="1050" spc="320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convenient</a:t>
            </a:r>
            <a:r>
              <a:rPr sz="1050" spc="325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320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intuitive.</a:t>
            </a:r>
            <a:r>
              <a:rPr sz="1050" spc="325" dirty="0">
                <a:solidFill>
                  <a:srgbClr val="333333"/>
                </a:solidFill>
                <a:latin typeface="Calibri"/>
                <a:cs typeface="Calibri"/>
              </a:rPr>
              <a:t> 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English operatingsoftwarepromptmodificationfunction,</a:t>
            </a:r>
            <a:r>
              <a:rPr sz="105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clear</a:t>
            </a:r>
            <a:r>
              <a:rPr sz="1050" spc="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interface,</a:t>
            </a:r>
            <a:r>
              <a:rPr sz="105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easy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05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operate,</a:t>
            </a:r>
            <a:r>
              <a:rPr sz="1050" spc="1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toprinttest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data,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whole</a:t>
            </a:r>
            <a:r>
              <a:rPr sz="1050" spc="32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32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process</a:t>
            </a:r>
            <a:r>
              <a:rPr sz="1050" spc="325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realizedcomputerautomation,istheidealalternative</a:t>
            </a:r>
            <a:r>
              <a:rPr sz="1050" spc="325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productsof</a:t>
            </a:r>
            <a:r>
              <a:rPr sz="1050" spc="325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imported equipment.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2004" y="7976768"/>
            <a:ext cx="3333750" cy="84709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features: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050" dirty="0">
                <a:solidFill>
                  <a:srgbClr val="333333"/>
                </a:solidFill>
                <a:latin typeface="Segoe UI Symbol"/>
                <a:cs typeface="Segoe UI Symbol"/>
              </a:rPr>
              <a:t>★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Graphical</a:t>
            </a:r>
            <a:r>
              <a:rPr sz="1050" spc="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display</a:t>
            </a:r>
            <a:r>
              <a:rPr sz="1050" spc="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ofdynamicsimulation</a:t>
            </a:r>
            <a:r>
              <a:rPr sz="105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testprocess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050" spc="-10" dirty="0">
                <a:solidFill>
                  <a:srgbClr val="333333"/>
                </a:solidFill>
                <a:latin typeface="Segoe UI Symbol"/>
                <a:cs typeface="Segoe UI Symbol"/>
              </a:rPr>
              <a:t>★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Real-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time</a:t>
            </a:r>
            <a:r>
              <a:rPr sz="1050" spc="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tracking</a:t>
            </a:r>
            <a:r>
              <a:rPr sz="1050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oftheoiltemperature</a:t>
            </a:r>
            <a:r>
              <a:rPr sz="1050" spc="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changing</a:t>
            </a:r>
            <a:r>
              <a:rPr sz="1050" spc="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state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spc="-10" dirty="0">
                <a:solidFill>
                  <a:srgbClr val="333333"/>
                </a:solidFill>
                <a:latin typeface="Segoe UI Symbol"/>
                <a:cs typeface="Segoe UI Symbol"/>
              </a:rPr>
              <a:t>★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Semiconductorrefrigeration,test</a:t>
            </a:r>
            <a:r>
              <a:rPr sz="105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speed</a:t>
            </a:r>
            <a:r>
              <a:rPr sz="1050" spc="1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fast,accurateresults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172" y="3486911"/>
            <a:ext cx="2639817" cy="2426207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35639"/>
            <a:ext cx="4973320" cy="60071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26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050" spc="-10" dirty="0">
                <a:solidFill>
                  <a:srgbClr val="333333"/>
                </a:solidFill>
                <a:latin typeface="Segoe UI Symbol"/>
                <a:cs typeface="Segoe UI Symbol"/>
              </a:rPr>
              <a:t>★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Separatetestcondensation/pour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point,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can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also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be tested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simultaneously,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one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machine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050" dirty="0">
                <a:solidFill>
                  <a:srgbClr val="333333"/>
                </a:solidFill>
                <a:latin typeface="Segoe UI Symbol"/>
                <a:cs typeface="Segoe UI Symbol"/>
              </a:rPr>
              <a:t>★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Oiling,test,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put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oil,print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testdatamicrocomputer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automatically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finished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880361"/>
            <a:ext cx="125412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parameters: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2203450"/>
            <a:ext cx="15176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Cooling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rate: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10</a:t>
            </a:r>
            <a:r>
              <a:rPr sz="1050" spc="-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min&gt;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40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333333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6958" y="2203450"/>
            <a:ext cx="15068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Refrigeration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depth: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-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60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°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333333"/>
                </a:solidFill>
                <a:latin typeface="Calibri"/>
                <a:cs typeface="Calibri"/>
              </a:rPr>
              <a:t>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2528061"/>
            <a:ext cx="18516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Freezing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point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repeatability: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±1</a:t>
            </a:r>
            <a:r>
              <a:rPr sz="1050" spc="-25" dirty="0">
                <a:solidFill>
                  <a:srgbClr val="333333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99358" y="2528061"/>
            <a:ext cx="17100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Pour</a:t>
            </a:r>
            <a:r>
              <a:rPr sz="1050" spc="-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point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repeatability: ±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2</a:t>
            </a:r>
            <a:r>
              <a:rPr sz="1050" spc="-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333333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2846578"/>
            <a:ext cx="18808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Operation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environment: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5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~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40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°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50" dirty="0">
                <a:solidFill>
                  <a:srgbClr val="333333"/>
                </a:solidFill>
                <a:latin typeface="Calibri"/>
                <a:cs typeface="Calibri"/>
              </a:rPr>
              <a:t>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57368" y="2846578"/>
            <a:ext cx="12198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Frequency: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50Hz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±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5%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004" y="3160903"/>
            <a:ext cx="3888740" cy="66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67535" algn="l"/>
              </a:tabLst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Relative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humidity: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&lt;85%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Power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supply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voltage: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AC220V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±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10%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42.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Solidifying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1012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04" y="7208901"/>
            <a:ext cx="5806440" cy="1691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2705" algn="just">
              <a:lnSpc>
                <a:spcPct val="117300"/>
              </a:lnSpc>
              <a:spcBef>
                <a:spcPts val="994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Solidifying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D3944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Solidification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of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Wax,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determining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solidification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wax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also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 used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for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dark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lubricants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94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1.The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stainless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anti-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corrosion,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parallel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oil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improving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973067"/>
            <a:ext cx="2276475" cy="3101847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94705" cy="575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advanced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refrigeration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technique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hermetically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sealed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compressor,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refrigerating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output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big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speed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fast.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 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rapid.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controller.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high.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setting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adjustment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convenient.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output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solid-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relay,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sparkless,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contactless,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noiseless,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stable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safe.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Having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lifetime.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item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equipped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motor-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driven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stirring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device,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small,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low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noise,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reliably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Rational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attractive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appearance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operation.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Friendly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environment.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2912745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Rated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voltage:AC220V±10%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50Hz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110V±10%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60Hz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2.Power:1800W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6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temperature:30~-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30°C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Precision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±0.5°C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controller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Timer: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timing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alarm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device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</a:t>
            </a:r>
            <a:r>
              <a:rPr sz="1050" spc="5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stirrer:1450r/min;</a:t>
            </a:r>
            <a:r>
              <a:rPr sz="1050" spc="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15W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medium:</a:t>
            </a:r>
            <a:r>
              <a:rPr sz="1050" spc="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anhydrous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ethyl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alcohol</a:t>
            </a:r>
            <a:endParaRPr sz="105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8034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requirements: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10~40°C;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035300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43.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Pour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Cloud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1015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49266"/>
            <a:ext cx="5885815" cy="4519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137795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Pour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Cloud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suitable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D97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Test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Pour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D2500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Cloud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of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pour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cloud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products.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Professional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structure,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imported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compressor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compound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fast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stable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stainless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anti-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corrosion,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four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able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kinds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tests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controller,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high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precision,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alarm,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adjust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integrated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don't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do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installation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work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Reasonable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structure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attractive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appearance,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convenient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operate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220V±10%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350W×2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(700W)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four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volume:3.9L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838325"/>
            <a:ext cx="2579370" cy="257937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45198"/>
            <a:ext cx="3428365" cy="25800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8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9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20</a:t>
            </a:r>
            <a:r>
              <a:rPr sz="1050" spc="-10" dirty="0">
                <a:solidFill>
                  <a:srgbClr val="171F25"/>
                </a:solidFill>
                <a:latin typeface="MS PGothic"/>
                <a:cs typeface="MS PGothic"/>
              </a:rPr>
              <a:t>～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-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70</a:t>
            </a:r>
            <a:r>
              <a:rPr sz="1050" spc="-25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temp.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controller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Accuracy: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±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0.1°C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sensor: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  <a:p>
            <a:pPr marL="12700" marR="719455" indent="131445">
              <a:lnSpc>
                <a:spcPts val="2480"/>
              </a:lnSpc>
              <a:spcBef>
                <a:spcPts val="28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Timer: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groups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timers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alarm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devices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10.Stirring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stir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930"/>
              </a:spcBef>
              <a:buAutoNum type="arabicPeriod" startAt="11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 requirement: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temperature:5~40°C,</a:t>
            </a:r>
            <a:r>
              <a:rPr sz="1050" spc="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 startAt="11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570*600*670mm,80kg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864991"/>
            <a:ext cx="337883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44.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Solidifying,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pour,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cloud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cold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filter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plugging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1015A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086980"/>
            <a:ext cx="5968365" cy="1817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300"/>
              </a:lnSpc>
              <a:spcBef>
                <a:spcPts val="98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Solidifying,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pour,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cloud</a:t>
            </a:r>
            <a:r>
              <a:rPr sz="1050" spc="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&amp;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cold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filter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plugging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tester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suitable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standards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3944,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ASTM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D97,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D2500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&amp;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D6371.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solidifying,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pour,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cloud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cold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filter</a:t>
            </a:r>
            <a:r>
              <a:rPr sz="1050" spc="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plugging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point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Imported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compressor,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compound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cooling,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4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equipped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timer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363592"/>
            <a:ext cx="2585720" cy="258571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216275" cy="412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220V±10%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Slot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350W×2 (700W)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Slot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slots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four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volume: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5L</a:t>
            </a:r>
            <a:endParaRPr sz="1050">
              <a:latin typeface="Calibri"/>
              <a:cs typeface="Calibri"/>
            </a:endParaRPr>
          </a:p>
          <a:p>
            <a:pPr marL="12700" marR="5080" indent="-3810">
              <a:lnSpc>
                <a:spcPct val="196200"/>
              </a:lnSpc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Temperature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control 6.Temperature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range: Room temperature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~</a:t>
            </a:r>
            <a:r>
              <a:rPr sz="1050" spc="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-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70°C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7.Temperature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accuracy:</a:t>
            </a:r>
            <a:r>
              <a:rPr sz="1050" spc="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±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0.1°C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8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sensor: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Pt100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(Platinum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resistor)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8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Timer: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timer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devices</a:t>
            </a:r>
            <a:endParaRPr sz="105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1225"/>
              </a:spcBef>
              <a:buSzPct val="90476"/>
              <a:buAutoNum type="arabicPeriod" startAt="8"/>
              <a:tabLst>
                <a:tab pos="1822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Mixing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Mixing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1200r/min</a:t>
            </a:r>
            <a:endParaRPr sz="105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1210"/>
              </a:spcBef>
              <a:buSzPct val="90476"/>
              <a:buAutoNum type="arabicPeriod" startAt="8"/>
              <a:tabLst>
                <a:tab pos="18034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15~30°C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12700" marR="468630" indent="197485">
              <a:lnSpc>
                <a:spcPct val="196200"/>
              </a:lnSpc>
              <a:buSzPct val="90476"/>
              <a:buAutoNum type="arabicPeriod" startAt="8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main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host: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570*600*670,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80kg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Suction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device: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240*540*380,7kg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45.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Freezing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Engine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Coolant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0090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75759"/>
            <a:ext cx="5970905" cy="426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7620" algn="just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Freezing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D1177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Freezing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Aqueous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Coolants.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ASTMD2386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Freezing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0" dirty="0">
                <a:latin typeface="Calibri"/>
                <a:cs typeface="Calibri"/>
              </a:rPr>
              <a:t> Fuels.</a:t>
            </a:r>
            <a:endParaRPr sz="1050">
              <a:latin typeface="Calibri"/>
              <a:cs typeface="Calibri"/>
            </a:endParaRPr>
          </a:p>
          <a:p>
            <a:pPr marL="12700" marR="8890" algn="just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covers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below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may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aqueous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coolant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solution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 </a:t>
            </a:r>
            <a:r>
              <a:rPr sz="1050" spc="-10" dirty="0">
                <a:latin typeface="Calibri"/>
                <a:cs typeface="Calibri"/>
              </a:rPr>
              <a:t>laboratory.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6985" indent="-3175" algn="just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SPCC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surface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electrostatic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spray,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spc="-10" dirty="0">
                <a:latin typeface="Calibri"/>
                <a:cs typeface="Calibri"/>
              </a:rPr>
              <a:t>clean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compound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refrigerator,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green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refrigerants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refrigerating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0" dirty="0">
                <a:latin typeface="Calibri"/>
                <a:cs typeface="Calibri"/>
              </a:rPr>
              <a:t> butt-</a:t>
            </a:r>
            <a:r>
              <a:rPr sz="1050" dirty="0">
                <a:latin typeface="Calibri"/>
                <a:cs typeface="Calibri"/>
              </a:rPr>
              <a:t>joint,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welding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spot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exterior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Dewar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bottle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Unique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damping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noisy</a:t>
            </a:r>
            <a:endParaRPr sz="1050">
              <a:latin typeface="Calibri"/>
              <a:cs typeface="Calibri"/>
            </a:endParaRPr>
          </a:p>
          <a:p>
            <a:pPr marL="12700" marR="5080" indent="-3175" algn="just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Good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quality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motor,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0-</a:t>
            </a:r>
            <a:r>
              <a:rPr sz="1050" dirty="0">
                <a:latin typeface="Calibri"/>
                <a:cs typeface="Calibri"/>
              </a:rPr>
              <a:t>80rpm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adjustable8.The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guide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hole9.Integrative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structure,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move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3019425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cac\SYNERGY SCAN CAC ORIGINAL DOCUMENTS_page-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279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970278"/>
            <a:ext cx="3420745" cy="2559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Standard: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D1177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7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Temperature </a:t>
            </a:r>
            <a:r>
              <a:rPr sz="1050" spc="-10" dirty="0">
                <a:latin typeface="Calibri"/>
                <a:cs typeface="Calibri"/>
              </a:rPr>
              <a:t>accuracy:-45±0.1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(-</a:t>
            </a:r>
            <a:r>
              <a:rPr sz="1050" spc="-20" dirty="0">
                <a:latin typeface="Calibri"/>
                <a:cs typeface="Calibri"/>
              </a:rPr>
              <a:t>70</a:t>
            </a:r>
            <a:r>
              <a:rPr sz="1050" spc="-20" dirty="0">
                <a:latin typeface="MS PGothic"/>
                <a:cs typeface="MS PGothic"/>
              </a:rPr>
              <a:t>℃</a:t>
            </a:r>
            <a:r>
              <a:rPr sz="1050" spc="-70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selected)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5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Compound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refrigerator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stir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timer</a:t>
            </a:r>
            <a:endParaRPr sz="1050">
              <a:latin typeface="Calibri"/>
              <a:cs typeface="Calibri"/>
            </a:endParaRPr>
          </a:p>
          <a:p>
            <a:pPr marL="12700" marR="1363345">
              <a:lnSpc>
                <a:spcPct val="102899"/>
              </a:lnSpc>
              <a:spcBef>
                <a:spcPts val="116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46.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Freezing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Aviation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Fuels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spc="-20" dirty="0">
                <a:latin typeface="Calibri"/>
                <a:cs typeface="Calibri"/>
              </a:rPr>
              <a:t>0090A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477125"/>
            <a:ext cx="5971540" cy="1436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freezing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Freezing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cloud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&amp;</a:t>
            </a:r>
            <a:r>
              <a:rPr sz="1050" dirty="0">
                <a:latin typeface="Calibri"/>
                <a:cs typeface="Calibri"/>
              </a:rPr>
              <a:t> crystallization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D2386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 </a:t>
            </a:r>
            <a:r>
              <a:rPr sz="1050" dirty="0">
                <a:latin typeface="Calibri"/>
                <a:cs typeface="Calibri"/>
              </a:rPr>
              <a:t>Freezing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SH/T0179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Cloud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Crystallization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Method.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covers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below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hydrocarbon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crystals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may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gasoline.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And,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cloud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crystallization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677790"/>
            <a:ext cx="2698750" cy="2661285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7730" cy="2618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adjust.</a:t>
            </a:r>
            <a:endParaRPr sz="1050">
              <a:latin typeface="Calibri"/>
              <a:cs typeface="Calibri"/>
            </a:endParaRPr>
          </a:p>
          <a:p>
            <a:pPr marL="12700" marR="635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Dewar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features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transparent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thermal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insulation property.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Hlighting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facilitate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bath.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spcBef>
                <a:spcPts val="100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compressor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refrigeration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big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speed.</a:t>
            </a:r>
            <a:endParaRPr sz="1050">
              <a:latin typeface="Calibri"/>
              <a:cs typeface="Calibri"/>
            </a:endParaRPr>
          </a:p>
          <a:p>
            <a:pPr marL="12700" marR="2418715" indent="-3175">
              <a:lnSpc>
                <a:spcPct val="196400"/>
              </a:lnSpc>
              <a:spcBef>
                <a:spcPts val="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Using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magnetic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agitation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condition. </a:t>
            </a:r>
            <a:r>
              <a:rPr sz="1050" dirty="0">
                <a:latin typeface="Calibri"/>
                <a:cs typeface="Calibri"/>
              </a:rPr>
              <a:t>6.Reasonable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beautiful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shape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operation.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915283"/>
            <a:ext cx="3676650" cy="335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178308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1.Rated </a:t>
            </a:r>
            <a:r>
              <a:rPr sz="1050" spc="-10" dirty="0">
                <a:latin typeface="Calibri"/>
                <a:cs typeface="Calibri"/>
              </a:rPr>
              <a:t>voltageAC220V±10%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 </a:t>
            </a:r>
            <a:r>
              <a:rPr sz="1050" spc="-10" dirty="0">
                <a:latin typeface="Calibri"/>
                <a:cs typeface="Calibri"/>
              </a:rPr>
              <a:t>2.Power1200W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power:800W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Cryostat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volume:8L</a:t>
            </a:r>
            <a:endParaRPr sz="1050">
              <a:latin typeface="Calibri"/>
              <a:cs typeface="Calibri"/>
            </a:endParaRPr>
          </a:p>
          <a:p>
            <a:pPr marL="12700" marR="5080" indent="-3810">
              <a:lnSpc>
                <a:spcPts val="2530"/>
              </a:lnSpc>
              <a:spcBef>
                <a:spcPts val="240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 </a:t>
            </a:r>
            <a:r>
              <a:rPr sz="1050" dirty="0">
                <a:latin typeface="Calibri"/>
                <a:cs typeface="Calibri"/>
              </a:rPr>
              <a:t>6.Temperature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spc="-25" dirty="0">
                <a:latin typeface="Calibri"/>
                <a:cs typeface="Calibri"/>
              </a:rPr>
              <a:t>68</a:t>
            </a:r>
            <a:r>
              <a:rPr sz="1050" spc="-25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050" dirty="0">
                <a:latin typeface="Calibri"/>
                <a:cs typeface="Calibri"/>
              </a:rPr>
              <a:t>7.Temperature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precision:0.1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1591945">
              <a:lnSpc>
                <a:spcPct val="196200"/>
              </a:lnSpc>
              <a:spcBef>
                <a:spcPts val="35"/>
              </a:spcBef>
            </a:pPr>
            <a:r>
              <a:rPr sz="1050" dirty="0">
                <a:latin typeface="Calibri"/>
                <a:cs typeface="Calibri"/>
              </a:rPr>
              <a:t>8.Sensor: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Pt100(platinum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resistor) </a:t>
            </a:r>
            <a:r>
              <a:rPr sz="1050" dirty="0">
                <a:latin typeface="Calibri"/>
                <a:cs typeface="Calibri"/>
              </a:rPr>
              <a:t>9.Agitation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Magnetic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stir.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050" dirty="0">
                <a:latin typeface="Calibri"/>
                <a:cs typeface="Calibri"/>
              </a:rPr>
              <a:t>10.Ambient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requirements:Temperature:10</a:t>
            </a:r>
            <a:r>
              <a:rPr sz="1050" spc="-10" dirty="0">
                <a:latin typeface="MS Gothic"/>
                <a:cs typeface="MS 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40</a:t>
            </a:r>
            <a:r>
              <a:rPr sz="1050" spc="-10" dirty="0">
                <a:latin typeface="Cambria Math"/>
                <a:cs typeface="Cambria Math"/>
              </a:rPr>
              <a:t>℃</a:t>
            </a:r>
            <a:r>
              <a:rPr sz="1050" spc="-10" dirty="0">
                <a:latin typeface="Calibri"/>
                <a:cs typeface="Calibri"/>
              </a:rPr>
              <a:t>;Humidity≤85%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582035" cy="1203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Residue</a:t>
            </a:r>
            <a:r>
              <a:rPr sz="1300" spc="-50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Carbon</a:t>
            </a:r>
            <a:r>
              <a:rPr sz="1300" spc="-50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65F91"/>
                </a:solidFill>
                <a:latin typeface="Cambria"/>
                <a:cs typeface="Cambria"/>
              </a:rPr>
              <a:t>Tester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Carbon</a:t>
            </a:r>
            <a:r>
              <a:rPr sz="1300" spc="-60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Residue</a:t>
            </a:r>
            <a:r>
              <a:rPr sz="1300" spc="-45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Tester</a:t>
            </a:r>
            <a:r>
              <a:rPr sz="1300" spc="-45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(Electric</a:t>
            </a:r>
            <a:r>
              <a:rPr sz="1300" spc="-45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Furnace</a:t>
            </a:r>
            <a:r>
              <a:rPr sz="1300" spc="-45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65F91"/>
                </a:solidFill>
                <a:latin typeface="Cambria"/>
                <a:cs typeface="Cambria"/>
              </a:rPr>
              <a:t>Methods)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300" b="1" u="sng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Order</a:t>
            </a:r>
            <a:r>
              <a:rPr sz="1300" b="1" u="sng" spc="-10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 </a:t>
            </a:r>
            <a:r>
              <a:rPr sz="1300" b="1" u="sng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Id: </a:t>
            </a:r>
            <a:r>
              <a:rPr sz="1300" b="1" u="sng" spc="-10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PT-SYD-30011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29199"/>
            <a:ext cx="5970905" cy="5867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7100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 is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SH/T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0170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D524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Residue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Products-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method.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residue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358509"/>
            <a:ext cx="5971540" cy="1526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38430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5113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desktop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configuration.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assembled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all-</a:t>
            </a:r>
            <a:r>
              <a:rPr sz="1050" spc="-25" dirty="0">
                <a:latin typeface="Calibri"/>
                <a:cs typeface="Calibri"/>
              </a:rPr>
              <a:t>in-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  <a:p>
            <a:pPr marL="12700" marR="5715" indent="146685">
              <a:lnSpc>
                <a:spcPct val="123800"/>
              </a:lnSpc>
              <a:spcBef>
                <a:spcPts val="975"/>
              </a:spcBef>
              <a:buAutoNum type="arabicPeriod"/>
              <a:tabLst>
                <a:tab pos="15938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max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520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controller.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±5</a:t>
            </a:r>
            <a:r>
              <a:rPr sz="1050" spc="-20" dirty="0">
                <a:latin typeface="MS PGothic"/>
                <a:cs typeface="MS PGothic"/>
              </a:rPr>
              <a:t>℃</a:t>
            </a:r>
            <a:r>
              <a:rPr sz="1050" spc="-2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concurrently.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efficiency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326373"/>
            <a:ext cx="2212975" cy="815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45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4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furnace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808" y="2177183"/>
            <a:ext cx="2901915" cy="3004635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915285" cy="260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4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1150W(230W×5)</a:t>
            </a:r>
            <a:r>
              <a:rPr sz="1050" dirty="0">
                <a:latin typeface="Calibri"/>
                <a:cs typeface="Calibri"/>
              </a:rPr>
              <a:t> 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total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520)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±5</a:t>
            </a:r>
            <a:r>
              <a:rPr sz="1050" spc="-25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10" dirty="0">
                <a:latin typeface="Calibri"/>
                <a:cs typeface="Calibri"/>
              </a:rPr>
              <a:t> holes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75" dirty="0">
                <a:latin typeface="MS PGothic"/>
                <a:cs typeface="MS PGothic"/>
              </a:rPr>
              <a:t> </a:t>
            </a:r>
            <a:r>
              <a:rPr sz="1050" spc="-25" dirty="0">
                <a:latin typeface="Calibri"/>
                <a:cs typeface="Calibri"/>
              </a:rPr>
              <a:t>35</a:t>
            </a:r>
            <a:r>
              <a:rPr sz="1050" spc="-25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1300W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 startAt="3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350mm×360mm×365mm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950334"/>
            <a:ext cx="53206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PT-SYD-30011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Carbon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Residue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(Electric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Furnace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Method)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0" dirty="0">
                <a:latin typeface="Calibri"/>
                <a:cs typeface="Calibri"/>
              </a:rPr>
              <a:t> 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9276" y="4337938"/>
          <a:ext cx="6078855" cy="364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150"/>
                <a:gridCol w="4415790"/>
                <a:gridCol w="428625"/>
                <a:gridCol w="316864"/>
                <a:gridCol w="521335"/>
              </a:tblGrid>
              <a:tr h="36576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30011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Carbon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Residue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(Electric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Furnace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Method)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Steel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bath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Porcelain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crucible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(18ml)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Cover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crucible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Tweezers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pliers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(Length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mm)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984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8344661"/>
            <a:ext cx="54991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PT-SYD-30011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Carbon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Residue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(Electric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Furnace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Method)'s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8730741"/>
          <a:ext cx="604139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Fine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sand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500g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23848" y="1046988"/>
          <a:ext cx="6041390" cy="59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marL="213995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drying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dish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240mm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300mm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21399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Desiccant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500g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box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280670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Ten</a:t>
                      </a:r>
                      <a:r>
                        <a:rPr sz="10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thousandth-Balance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Range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200g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1791361"/>
            <a:ext cx="5960745" cy="96011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3295015"/>
            <a:ext cx="386461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47.</a:t>
            </a:r>
            <a:r>
              <a:rPr sz="1050" spc="18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Ramsbottom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Carbon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Residue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Apparatus(Electric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furnace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1025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6667880"/>
            <a:ext cx="5919470" cy="1250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4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Ramsbottom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Residue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D524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Ramsbottom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Carbon </a:t>
            </a:r>
            <a:r>
              <a:rPr sz="1050" dirty="0">
                <a:latin typeface="Calibri"/>
                <a:cs typeface="Calibri"/>
              </a:rPr>
              <a:t>Residue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residue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left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evaporation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pyrolysis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intended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indication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10" dirty="0">
                <a:latin typeface="Calibri"/>
                <a:cs typeface="Calibri"/>
              </a:rPr>
              <a:t> coke-</a:t>
            </a:r>
            <a:r>
              <a:rPr sz="1050" dirty="0">
                <a:latin typeface="Calibri"/>
                <a:cs typeface="Calibri"/>
              </a:rPr>
              <a:t>forming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propensity.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generally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nonvolatile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partially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decompose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on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8359902"/>
            <a:ext cx="5842635" cy="662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proceed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four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experiments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improving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constant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rapid,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even.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3793235"/>
            <a:ext cx="3295650" cy="2743073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32170" cy="311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marR="435609" indent="131445">
              <a:lnSpc>
                <a:spcPts val="1280"/>
              </a:lnSpc>
              <a:spcBef>
                <a:spcPts val="4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controller,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convenient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adjust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temperature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high.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ts val="1280"/>
              </a:lnSpc>
              <a:spcBef>
                <a:spcPts val="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output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solid-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relay,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contactless,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sparkles 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noiseless. It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safe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reliable 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long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lifetime.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ts val="1230"/>
              </a:lnSpc>
              <a:buAutoNum type="arabicPeriod" startAt="3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Rational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operation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attractive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appearance.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220V±10%,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2000W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520°C±5°C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Sensor: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Pt100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(platinum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resistor)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four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holes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requirements: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10~40°C,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1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Conradson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Carbon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Residue</a:t>
            </a:r>
            <a:r>
              <a:rPr sz="1050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2014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395999"/>
            <a:ext cx="5785485" cy="240220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Conradson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Carbon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Residue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D189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Conradson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Carbon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Residue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determination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amount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carbon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residue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left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after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evaporation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pyrolysis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intended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provide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some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indication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relative coke-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forming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propensities.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generally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applicable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relatively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nonvolatile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petroleum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which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partially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decompose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distillation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atmospheric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our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PT-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2014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Provides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an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indication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relative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coke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forming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properties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oils.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residue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remaining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after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specified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period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evaporation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pyrolysis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calculated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percentage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original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sample.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equipped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burning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body,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blow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lamp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triangular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support.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adjustment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blow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lamp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safe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9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Rational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attractive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appearance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operation.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117847"/>
            <a:ext cx="2175510" cy="2174875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087370" cy="2108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Blowtorch: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Mig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kerosene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blowtorch,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aperture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Φ25mm</a:t>
            </a:r>
            <a:endParaRPr sz="1050">
              <a:latin typeface="Calibri"/>
              <a:cs typeface="Calibri"/>
            </a:endParaRPr>
          </a:p>
          <a:p>
            <a:pPr marL="143510" marR="301625" indent="-131445">
              <a:lnSpc>
                <a:spcPct val="117100"/>
              </a:lnSpc>
              <a:buSzPct val="90476"/>
              <a:buAutoNum type="arabicPeriod"/>
              <a:tabLst>
                <a:tab pos="525780" algn="l"/>
                <a:tab pos="229362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flame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body: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Back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diameter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90±2mm 	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opening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diameter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82±2mm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Round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iron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shield: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Φ125±5mm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Porcelain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crucible: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30ml±1ml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9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Internal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iron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crucible: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Φ55±2mm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External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iron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crucible: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Φ80±2mm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200*200*340mm,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4kg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380" y="3406267"/>
            <a:ext cx="2745105" cy="665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h.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Existent</a:t>
            </a:r>
            <a:r>
              <a:rPr sz="1050" b="1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Gum</a:t>
            </a:r>
            <a:r>
              <a:rPr sz="1050" b="1" spc="-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35"/>
              </a:spcBef>
            </a:pPr>
            <a:r>
              <a:rPr sz="1050" dirty="0">
                <a:latin typeface="Calibri"/>
                <a:cs typeface="Calibri"/>
              </a:rPr>
              <a:t>Existent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Tester(5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type)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10" dirty="0">
                <a:latin typeface="Calibri"/>
                <a:cs typeface="Calibri"/>
              </a:rPr>
              <a:t> PT-SYD-</a:t>
            </a:r>
            <a:r>
              <a:rPr sz="1050" spc="-20" dirty="0">
                <a:latin typeface="Calibri"/>
                <a:cs typeface="Calibri"/>
              </a:rPr>
              <a:t>8019A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952259"/>
            <a:ext cx="5922645" cy="18395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indent="60960">
              <a:lnSpc>
                <a:spcPct val="116900"/>
              </a:lnSpc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8019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evaporation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D381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evaporation.</a:t>
            </a:r>
            <a:r>
              <a:rPr sz="1050" spc="-25" dirty="0">
                <a:latin typeface="Calibri"/>
                <a:cs typeface="Calibri"/>
              </a:rPr>
              <a:t> It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existent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 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(Not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existent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fuel)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453390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reasonably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evaporation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good.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251299"/>
            <a:ext cx="3714115" cy="259654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30570" cy="6217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bench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holes.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independent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flowmeter.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 do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 marL="12700" marR="138430" indent="131445">
              <a:lnSpc>
                <a:spcPct val="118100"/>
              </a:lnSpc>
              <a:spcBef>
                <a:spcPts val="97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desktop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standard.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Each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unique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flowmeter.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hot-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correctly.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69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oil-water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separator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prevent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entering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instrument.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V,50Hz</a:t>
            </a:r>
            <a:r>
              <a:rPr sz="1050" spc="-10" dirty="0">
                <a:latin typeface="MS PGothic"/>
                <a:cs typeface="MS PGothic"/>
              </a:rPr>
              <a:t>，</a:t>
            </a:r>
            <a:r>
              <a:rPr sz="1050" spc="-10" dirty="0">
                <a:latin typeface="Calibri"/>
                <a:cs typeface="Calibri"/>
              </a:rPr>
              <a:t>3500W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evaporation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φ260mm×130mm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positions: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positions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position: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φ51mm×70mm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(160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165)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Digital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Flow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type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valve: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0.07MPa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Air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outlet: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600mL/s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hole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Overall dimension: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590mm×480mm×340mmm(Thermometer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holder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included)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Note: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equipped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Existent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Gum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509A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22749"/>
            <a:ext cx="5970270" cy="589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600"/>
              </a:lnSpc>
              <a:spcBef>
                <a:spcPts val="9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GB/T509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D381“Test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Existent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Fuels”.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tendency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fuels </a:t>
            </a:r>
            <a:r>
              <a:rPr sz="1050" dirty="0">
                <a:latin typeface="Calibri"/>
                <a:cs typeface="Calibri"/>
              </a:rPr>
              <a:t>(gasoline,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engine.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553836"/>
            <a:ext cx="5970270" cy="3401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characteristics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cabinet,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reasonal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</a:t>
            </a:r>
            <a:r>
              <a:rPr sz="1050" spc="-10" dirty="0">
                <a:latin typeface="Calibri"/>
                <a:cs typeface="Calibri"/>
              </a:rPr>
              <a:t> design.</a:t>
            </a:r>
            <a:endParaRPr sz="1050">
              <a:latin typeface="Calibri"/>
              <a:cs typeface="Calibri"/>
            </a:endParaRPr>
          </a:p>
          <a:p>
            <a:pPr marL="12700" marR="6985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interlayer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roundness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container,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Φ195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mm×255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mm,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spc="-10" dirty="0">
                <a:latin typeface="Calibri"/>
                <a:cs typeface="Calibri"/>
              </a:rPr>
              <a:t>inner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1000W,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(150±3)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(180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±3)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(250±5)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spcBef>
                <a:spcPts val="102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cabinet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flux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 </a:t>
            </a:r>
            <a:r>
              <a:rPr sz="1050" spc="-10" dirty="0">
                <a:latin typeface="Calibri"/>
                <a:cs typeface="Calibri"/>
              </a:rPr>
              <a:t>external source.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V±10%,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5" dirty="0">
                <a:latin typeface="Calibri"/>
                <a:cs typeface="Calibri"/>
              </a:rPr>
              <a:t> Hz;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bath;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Oil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specification: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Φ195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mm×255</a:t>
            </a:r>
            <a:r>
              <a:rPr sz="1050" spc="-25" dirty="0">
                <a:latin typeface="Calibri"/>
                <a:cs typeface="Calibri"/>
              </a:rPr>
              <a:t> mm;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Oil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cubage: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ml±50</a:t>
            </a:r>
            <a:r>
              <a:rPr sz="1050" spc="-25" dirty="0">
                <a:latin typeface="Calibri"/>
                <a:cs typeface="Calibri"/>
              </a:rPr>
              <a:t> ml;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3909695" cy="289433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375785" cy="327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heater;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1000</a:t>
            </a:r>
            <a:r>
              <a:rPr sz="1050" spc="-25" dirty="0">
                <a:latin typeface="Calibri"/>
                <a:cs typeface="Calibri"/>
              </a:rPr>
              <a:t> W;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 room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250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35" dirty="0">
                <a:latin typeface="MS PGothic"/>
                <a:cs typeface="MS PGothic"/>
              </a:rPr>
              <a:t>℃</a:t>
            </a:r>
            <a:r>
              <a:rPr sz="1050" spc="-3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5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150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±3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180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±3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250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±5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5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 temperature: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+35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50"/>
              </a:spcBef>
              <a:buSzPct val="95238"/>
              <a:buAutoNum type="arabicPeriod" startAt="5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≤85%;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SzPct val="95238"/>
              <a:buAutoNum type="arabicPeriod" startAt="5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1200</a:t>
            </a:r>
            <a:r>
              <a:rPr sz="1050" spc="-25" dirty="0">
                <a:latin typeface="Calibri"/>
                <a:cs typeface="Calibri"/>
              </a:rPr>
              <a:t> W;</a:t>
            </a:r>
            <a:endParaRPr sz="1050">
              <a:latin typeface="Calibri"/>
              <a:cs typeface="Calibri"/>
            </a:endParaRPr>
          </a:p>
          <a:p>
            <a:pPr marL="43180" marR="843915" indent="-36195">
              <a:lnSpc>
                <a:spcPct val="196200"/>
              </a:lnSpc>
              <a:spcBef>
                <a:spcPts val="5"/>
              </a:spcBef>
              <a:buSzPct val="95238"/>
              <a:buAutoNum type="arabicPeriod" startAt="5"/>
              <a:tabLst>
                <a:tab pos="43180" algn="l"/>
                <a:tab pos="181610" algn="l"/>
              </a:tabLst>
            </a:pPr>
            <a:r>
              <a:rPr sz="1050" dirty="0">
                <a:latin typeface="Calibri"/>
                <a:cs typeface="Calibri"/>
              </a:rPr>
              <a:t>	Outline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cabinet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280*260*380mm(L*W*H)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bathФ250*450mm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(Diameter*H)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509A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Motor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Fuels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Existent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Gum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0" dirty="0">
                <a:latin typeface="Calibri"/>
                <a:cs typeface="Calibri"/>
              </a:rPr>
              <a:t> 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560" y="4325746"/>
          <a:ext cx="6039485" cy="2594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680"/>
                <a:gridCol w="2968624"/>
                <a:gridCol w="540385"/>
                <a:gridCol w="541020"/>
                <a:gridCol w="1416050"/>
              </a:tblGrid>
              <a:tr h="200660">
                <a:tc>
                  <a:txBody>
                    <a:bodyPr/>
                    <a:lstStyle/>
                    <a:p>
                      <a:pPr marR="139065" algn="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2700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509A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Motor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Fuels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Existent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Gum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marR="12700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Rod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mercury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300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2700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mouth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beaker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2700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Rearview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device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2700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Air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pump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connecting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pipe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2700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6A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(Ф6×30)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R="127000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Air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compressor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spares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etc.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27000" algn="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2700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017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017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004" y="7093077"/>
            <a:ext cx="45554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509A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Motor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Fuels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Existent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Gum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Tester's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Auxiliary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23848" y="7479156"/>
          <a:ext cx="6041390" cy="600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0129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9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6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Methyl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silicone oil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cup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flash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3321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point&gt;310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litres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65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Oil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bath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injection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around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4300ml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02004" y="8223656"/>
            <a:ext cx="5960745" cy="5848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relative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cac\SYNERGY SCAN CAC ORIGINAL DOCUMENTS_page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7414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602480" cy="1072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10" dirty="0">
                <a:latin typeface="Calibri"/>
                <a:cs typeface="Calibri"/>
              </a:rPr>
              <a:t>principle.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latin typeface="Calibri"/>
                <a:cs typeface="Calibri"/>
              </a:rPr>
              <a:t>3.PLS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Air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Existent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Gum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1010</a:t>
            </a:r>
            <a:r>
              <a:rPr sz="105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(1010A)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50791"/>
            <a:ext cx="5890260" cy="1691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500"/>
              </a:lnSpc>
              <a:spcBef>
                <a:spcPts val="980"/>
              </a:spcBef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1010A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Air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Existent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Gum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Content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(3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holes),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D381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standard.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is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existent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gum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aviation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gum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other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volatile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distillates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their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finished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form,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(including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those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containing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alcohol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ether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type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oxygenates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deposit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additives)</a:t>
            </a:r>
            <a:endParaRPr sz="1050">
              <a:latin typeface="Calibri"/>
              <a:cs typeface="Calibri"/>
            </a:endParaRPr>
          </a:p>
          <a:p>
            <a:pPr marL="12700" marR="4040504">
              <a:lnSpc>
                <a:spcPct val="196200"/>
              </a:lnSpc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holes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1010A: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312532"/>
            <a:ext cx="5737225" cy="1630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2801620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metal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safe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	Three-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experimented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three-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group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flowmeter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show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flow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efficient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and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fast.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constant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accurate,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timing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device.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076323"/>
            <a:ext cx="2667635" cy="233934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895850" cy="4442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device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Stainless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warming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speedy.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looks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beautiful,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stability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life.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220V±10%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2000W</a:t>
            </a:r>
            <a:endParaRPr sz="1050">
              <a:latin typeface="Calibri"/>
              <a:cs typeface="Calibri"/>
            </a:endParaRPr>
          </a:p>
          <a:p>
            <a:pPr marL="12700" marR="886460" indent="-3810">
              <a:lnSpc>
                <a:spcPct val="196200"/>
              </a:lnSpc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controller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4.Evaporation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160~165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°C</a:t>
            </a:r>
            <a:endParaRPr sz="1050">
              <a:latin typeface="Calibri"/>
              <a:cs typeface="Calibri"/>
            </a:endParaRPr>
          </a:p>
          <a:p>
            <a:pPr marL="12700" marR="2717165">
              <a:lnSpc>
                <a:spcPct val="196200"/>
              </a:lnSpc>
              <a:spcBef>
                <a:spcPts val="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5.Temperature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162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°C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6.Temperature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accuracy: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± 2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0"/>
              </a:spcBef>
              <a:buSzPct val="90476"/>
              <a:buAutoNum type="arabicPeriod" startAt="7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sensor: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Pt100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(Platinum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resistor)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7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Metal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Holes: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Three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7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Air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flow: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1000±150ml/s</a:t>
            </a:r>
            <a:endParaRPr sz="105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1215"/>
              </a:spcBef>
              <a:buSzPct val="90476"/>
              <a:buAutoNum type="arabicPeriod" startAt="7"/>
              <a:tabLst>
                <a:tab pos="18034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requirement:</a:t>
            </a:r>
            <a:r>
              <a:rPr sz="1050" spc="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Temperature:10~40°C,</a:t>
            </a:r>
            <a:r>
              <a:rPr sz="1050" spc="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SzPct val="90476"/>
              <a:buAutoNum type="arabicPeriod" startAt="7"/>
              <a:tabLst>
                <a:tab pos="21018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730*480*510mm,37kg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87365"/>
            <a:ext cx="3149600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Existent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Gum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Fuel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(Air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jet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evaporation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1708785" algn="l"/>
              </a:tabLst>
            </a:pPr>
            <a:r>
              <a:rPr sz="1050" b="1" spc="-10" dirty="0">
                <a:latin typeface="Calibri"/>
                <a:cs typeface="Calibri"/>
              </a:rPr>
              <a:t>Order</a:t>
            </a:r>
            <a:r>
              <a:rPr sz="1050" b="1" dirty="0">
                <a:latin typeface="Calibri"/>
                <a:cs typeface="Calibri"/>
              </a:rPr>
              <a:t>	</a:t>
            </a:r>
            <a:r>
              <a:rPr sz="1050" b="1" spc="-25" dirty="0">
                <a:latin typeface="Calibri"/>
                <a:cs typeface="Calibri"/>
              </a:rPr>
              <a:t>ID: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28642" y="5750433"/>
            <a:ext cx="7486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PT-HK-1010B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2629" y="5750433"/>
            <a:ext cx="6502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(HK-1010C)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14400" y="5909436"/>
            <a:ext cx="5944870" cy="2352040"/>
            <a:chOff x="914400" y="5909436"/>
            <a:chExt cx="5944870" cy="2352040"/>
          </a:xfrm>
        </p:grpSpPr>
        <p:sp>
          <p:nvSpPr>
            <p:cNvPr id="7" name="object 7"/>
            <p:cNvSpPr/>
            <p:nvPr/>
          </p:nvSpPr>
          <p:spPr>
            <a:xfrm>
              <a:off x="914704" y="5909436"/>
              <a:ext cx="5944870" cy="12700"/>
            </a:xfrm>
            <a:custGeom>
              <a:avLst/>
              <a:gdLst/>
              <a:ahLst/>
              <a:cxnLst/>
              <a:rect l="l" t="t" r="r" b="b"/>
              <a:pathLst>
                <a:path w="5944870" h="12700">
                  <a:moveTo>
                    <a:pt x="5944489" y="0"/>
                  </a:moveTo>
                  <a:lnTo>
                    <a:pt x="0" y="0"/>
                  </a:lnTo>
                  <a:lnTo>
                    <a:pt x="0" y="12191"/>
                  </a:lnTo>
                  <a:lnTo>
                    <a:pt x="5944489" y="12191"/>
                  </a:lnTo>
                  <a:lnTo>
                    <a:pt x="59444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5958712"/>
              <a:ext cx="4817745" cy="230238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02004" y="8710371"/>
            <a:ext cx="5562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29630" cy="418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Existent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Gum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Fuel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(Air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jet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evaporation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method)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suitable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standards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endParaRPr sz="1050">
              <a:latin typeface="Calibri"/>
              <a:cs typeface="Calibri"/>
            </a:endParaRPr>
          </a:p>
          <a:p>
            <a:pPr marL="12700" marR="6985">
              <a:lnSpc>
                <a:spcPct val="117100"/>
              </a:lnSpc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GB/T8019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ASTM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D381.It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applying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existent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gum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jet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fuel,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motor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other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volatile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distillates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including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products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containing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alcohol,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ethers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oxygenated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chemicals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sediment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inhibit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additives.</a:t>
            </a:r>
            <a:endParaRPr sz="1050">
              <a:latin typeface="Calibri"/>
              <a:cs typeface="Calibri"/>
            </a:endParaRPr>
          </a:p>
          <a:p>
            <a:pPr marL="12700" marR="4083685" algn="just">
              <a:lnSpc>
                <a:spcPct val="196200"/>
              </a:lnSpc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B: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equips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3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holes 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C: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equips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holes </a:t>
            </a: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29209" indent="-3175" algn="just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consists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controlling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device,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device,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air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source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adjusting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system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etc.</a:t>
            </a:r>
            <a:endParaRPr sz="1050">
              <a:latin typeface="Calibri"/>
              <a:cs typeface="Calibri"/>
            </a:endParaRPr>
          </a:p>
          <a:p>
            <a:pPr marL="12700" marR="5080" indent="-3175" algn="just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comprises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3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holes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holes,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easy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operate,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use,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efficient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use.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improve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working efficiency</a:t>
            </a:r>
            <a:r>
              <a:rPr sz="1050" spc="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</a:t>
            </a:r>
            <a:r>
              <a:rPr sz="1050" spc="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lot.</a:t>
            </a:r>
            <a:endParaRPr sz="1050">
              <a:latin typeface="Calibri"/>
              <a:cs typeface="Calibri"/>
            </a:endParaRPr>
          </a:p>
          <a:p>
            <a:pPr marL="12700" marR="23495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controller,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controlling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precision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high.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heating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output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solid-state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relay,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contactless,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sparkless,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noiseless,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long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life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time,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dedicated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steam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generator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processes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overheat;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water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lack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pressure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safety.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trebling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protection</a:t>
            </a:r>
            <a:endParaRPr sz="1050">
              <a:latin typeface="Calibri"/>
              <a:cs typeface="Calibri"/>
            </a:endParaRPr>
          </a:p>
          <a:p>
            <a:pPr marL="12700" marR="169545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instrument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5-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constant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temperature,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easy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use,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reliable,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friendly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the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environment.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 Improve</a:t>
            </a:r>
            <a:r>
              <a:rPr sz="1050" spc="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testing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794628"/>
            <a:ext cx="3433445" cy="3014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314143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Rated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voltage:AC220V±10%</a:t>
            </a:r>
            <a:r>
              <a:rPr sz="1050" spc="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Power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main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engine: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2000W</a:t>
            </a:r>
            <a:endParaRPr sz="1050">
              <a:latin typeface="Calibri"/>
              <a:cs typeface="Calibri"/>
            </a:endParaRPr>
          </a:p>
          <a:p>
            <a:pPr marL="12700" marR="707390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Power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steam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generator: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0~5000W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4.Temperature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controlling</a:t>
            </a:r>
            <a:r>
              <a:rPr sz="1050" spc="-4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method: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Digital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display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Evaporation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temperature:232~246°C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bath:3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holes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or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Air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flow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rate:1000±150ml/s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Ambient requirement:</a:t>
            </a:r>
            <a:r>
              <a:rPr sz="1050" spc="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Temperature:10~40°C;</a:t>
            </a:r>
            <a:r>
              <a:rPr sz="1050" spc="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SzPct val="90476"/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Net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dimension: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720*410*390mm,38kg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Existent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Gum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Bath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(Air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Steam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solidFill>
                  <a:srgbClr val="314143"/>
                </a:solidFill>
                <a:uFill>
                  <a:solidFill>
                    <a:srgbClr val="314143"/>
                  </a:solidFill>
                </a:uFill>
                <a:latin typeface="Calibri"/>
                <a:cs typeface="Calibri"/>
              </a:rPr>
              <a:t>Model ID:</a:t>
            </a: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10" dirty="0">
                <a:solidFill>
                  <a:srgbClr val="171F25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1010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D(HK-</a:t>
            </a:r>
            <a:r>
              <a:rPr sz="1050" b="1" u="sng" spc="-10" dirty="0">
                <a:solidFill>
                  <a:srgbClr val="171F25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1010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02251"/>
            <a:ext cx="591121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indent="30480">
              <a:lnSpc>
                <a:spcPct val="117200"/>
              </a:lnSpc>
              <a:spcBef>
                <a:spcPts val="994"/>
              </a:spcBef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PT-HK-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D(PT-HK-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E)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Existent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Gum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suitable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standards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ASTM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D381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Standard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Test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Method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Gum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Content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Fuels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by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Jet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Evaporation.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It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applied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existent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gum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jet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fuel,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motor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other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volatile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distillates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including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products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containing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alcohol,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ethers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oxygenated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chemicals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sediment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inhibit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additives.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306692"/>
            <a:ext cx="5929630" cy="2320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PT-HK-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D: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equips with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3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43180">
              <a:lnSpc>
                <a:spcPct val="100000"/>
              </a:lnSpc>
              <a:spcBef>
                <a:spcPts val="1225"/>
              </a:spcBef>
            </a:pP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PT-HK-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1010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E: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equips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with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29209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consists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controlling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device,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heating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device,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air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source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adjusting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system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etc.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comprises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3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holes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or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holes,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easy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operate,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use,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efficient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use.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improve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working efficiency</a:t>
            </a:r>
            <a:r>
              <a:rPr sz="1050" spc="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</a:t>
            </a:r>
            <a:r>
              <a:rPr sz="1050" spc="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lot.</a:t>
            </a:r>
            <a:endParaRPr sz="1050">
              <a:latin typeface="Calibri"/>
              <a:cs typeface="Calibri"/>
            </a:endParaRPr>
          </a:p>
          <a:p>
            <a:pPr marL="12700" marR="23495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the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digital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controller,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controlling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precision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high.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heating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output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adopts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solid-state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relay,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contactless,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sparkless,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noiseless,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long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life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time,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497454" cy="314706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534660" cy="355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4.The</a:t>
            </a:r>
            <a:r>
              <a:rPr sz="1050" spc="-4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dedicated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steam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generator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processes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overheat;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water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lack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pressure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safety.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trebling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70"/>
              </a:spcBef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protection5.The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instrument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5-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constant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temperature,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easy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use,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safe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reliable,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friendly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environment.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Improve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testing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050" b="1" dirty="0">
                <a:solidFill>
                  <a:srgbClr val="314143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14143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Rated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voltage:AC220V±10%</a:t>
            </a:r>
            <a:r>
              <a:rPr sz="1050" spc="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Power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main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engine: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2000W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Power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steam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generator: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0~5000W</a:t>
            </a:r>
            <a:endParaRPr sz="1050">
              <a:latin typeface="Calibri"/>
              <a:cs typeface="Calibri"/>
            </a:endParaRPr>
          </a:p>
          <a:p>
            <a:pPr marL="12700" marR="2809240" indent="-3810">
              <a:lnSpc>
                <a:spcPct val="196400"/>
              </a:lnSpc>
              <a:spcBef>
                <a:spcPts val="10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	Temperature</a:t>
            </a:r>
            <a:r>
              <a:rPr sz="1050" spc="-2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controlling</a:t>
            </a:r>
            <a:r>
              <a:rPr sz="1050" spc="-4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method: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Digital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display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5.Evaporation</a:t>
            </a:r>
            <a:r>
              <a:rPr sz="1050" spc="-3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temperature:232~246°C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6"/>
              <a:tabLst>
                <a:tab pos="113664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metal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bath:3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holes</a:t>
            </a:r>
            <a:r>
              <a:rPr sz="1050" spc="-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or</a:t>
            </a:r>
            <a:r>
              <a:rPr sz="1050" spc="-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5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 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Air</a:t>
            </a:r>
            <a:r>
              <a:rPr sz="1050" spc="-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flow</a:t>
            </a:r>
            <a:r>
              <a:rPr sz="1050" spc="-15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rate:1000±150ml/s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dirty="0">
                <a:solidFill>
                  <a:srgbClr val="314143"/>
                </a:solidFill>
                <a:latin typeface="Calibri"/>
                <a:cs typeface="Calibri"/>
              </a:rPr>
              <a:t>Ambient requirement:</a:t>
            </a:r>
            <a:r>
              <a:rPr sz="1050" spc="2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Temperature:10~40°C;</a:t>
            </a:r>
            <a:r>
              <a:rPr sz="1050" spc="30" dirty="0">
                <a:solidFill>
                  <a:srgbClr val="31414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14143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380" y="855980"/>
            <a:ext cx="290576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i.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Vapor</a:t>
            </a:r>
            <a:r>
              <a:rPr sz="1050" b="1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Pressure</a:t>
            </a:r>
            <a:r>
              <a:rPr sz="1050" b="1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48.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Vapor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Pressure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(Reid</a:t>
            </a:r>
            <a:r>
              <a:rPr sz="1050" spc="-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 Id: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8017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586755"/>
            <a:ext cx="5970270" cy="3349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715" algn="just">
              <a:lnSpc>
                <a:spcPct val="117600"/>
              </a:lnSpc>
              <a:spcBef>
                <a:spcPts val="9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8017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Products-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pressure-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Reid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method.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determination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volatile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volatile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715" indent="138430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51130" algn="l"/>
              </a:tabLst>
            </a:pPr>
            <a:r>
              <a:rPr sz="1050" dirty="0">
                <a:latin typeface="Calibri"/>
                <a:cs typeface="Calibri"/>
              </a:rPr>
              <a:t>Floor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structure.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table.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looking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operate.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Accessories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are </a:t>
            </a:r>
            <a:r>
              <a:rPr sz="1050" spc="-10" dirty="0">
                <a:latin typeface="Calibri"/>
                <a:cs typeface="Calibri"/>
              </a:rPr>
              <a:t>complete.</a:t>
            </a:r>
            <a:endParaRPr sz="1050">
              <a:latin typeface="Calibri"/>
              <a:cs typeface="Calibri"/>
            </a:endParaRPr>
          </a:p>
          <a:p>
            <a:pPr marL="12700" marR="5715" indent="13398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6685" algn="l"/>
              </a:tabLst>
            </a:pPr>
            <a:r>
              <a:rPr sz="1050" dirty="0">
                <a:latin typeface="Calibri"/>
                <a:cs typeface="Calibri"/>
              </a:rPr>
              <a:t>Digital temperature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controller. 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 water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 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uniform.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 accuracy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 </a:t>
            </a:r>
            <a:r>
              <a:rPr sz="1050" dirty="0">
                <a:latin typeface="Calibri"/>
                <a:cs typeface="Calibri"/>
              </a:rPr>
              <a:t>high.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Two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meters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inside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bomb.</a:t>
            </a:r>
            <a:endParaRPr sz="1050">
              <a:latin typeface="Calibri"/>
              <a:cs typeface="Calibri"/>
            </a:endParaRPr>
          </a:p>
          <a:p>
            <a:pPr marL="12700" marR="5080" indent="172720">
              <a:lnSpc>
                <a:spcPct val="118100"/>
              </a:lnSpc>
              <a:spcBef>
                <a:spcPts val="975"/>
              </a:spcBef>
              <a:buAutoNum type="arabicPeriod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sets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single-</a:t>
            </a:r>
            <a:r>
              <a:rPr sz="1050" dirty="0">
                <a:latin typeface="Calibri"/>
                <a:cs typeface="Calibri"/>
              </a:rPr>
              <a:t>open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steam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bombs,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3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simultaneously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placed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simultaneous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testing.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 supply:</a:t>
            </a:r>
            <a:r>
              <a:rPr sz="1050" spc="4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(220±10%)V,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476" y="1794702"/>
            <a:ext cx="3475583" cy="3688268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601845" cy="296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1600W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(Room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temp.~90)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meter: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±0.4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0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(-10~35)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Overall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1700W.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350mm×340mm×750mm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8017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Vapor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Pressure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(Reid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Method)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19276" y="4023994"/>
          <a:ext cx="6078855" cy="4913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110"/>
                <a:gridCol w="3213100"/>
                <a:gridCol w="339725"/>
                <a:gridCol w="251460"/>
                <a:gridCol w="1943735"/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8017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Vapor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Pressure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(Reid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Method)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opening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pressure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bomb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655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Pressure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gauge,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MPa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～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MPa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118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Mercury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℃～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Suitable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Reid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vapor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pressure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(20.0~75.0)</a:t>
                      </a:r>
                      <a:r>
                        <a:rPr sz="10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kPa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000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#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silicone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plug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O-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(outer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26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×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2.4)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2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Sealing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pressure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meter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(outer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Φ18mm,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inner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Φ6mm)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8#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Rubber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stopper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(1#)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container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9276" y="1046988"/>
          <a:ext cx="6078855" cy="1095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110"/>
                <a:gridCol w="3213100"/>
                <a:gridCol w="339725"/>
                <a:gridCol w="251460"/>
                <a:gridCol w="1943735"/>
              </a:tblGrid>
              <a:tr h="36576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311654"/>
            <a:ext cx="47802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8017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Vapor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Pressure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(Reid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Method)'s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2697733"/>
          <a:ext cx="6041390" cy="1172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Naphtha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747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cleaning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agent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to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95275" marR="126364" indent="-161925">
                        <a:lnSpc>
                          <a:spcPts val="1480"/>
                        </a:lnSpc>
                        <a:spcBef>
                          <a:spcPts val="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compound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gasoline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sample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Acetone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Refrigerator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Smallest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Constant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0-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4013733"/>
            <a:ext cx="5962015" cy="96139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ts val="1480"/>
              </a:lnSpc>
              <a:spcBef>
                <a:spcPts val="7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Vapor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Pressure</a:t>
            </a:r>
            <a:r>
              <a:rPr sz="1050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Tester(Reid</a:t>
            </a:r>
            <a:r>
              <a:rPr sz="1050" spc="-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8017A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419115"/>
            <a:ext cx="5971540" cy="3343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7100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accordance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People's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Republic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T8017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"Petroleum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(Reid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Method)"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American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Society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Materials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D323.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volatile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(cannot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liquefied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gas).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complete 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saturated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tester.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7620" indent="176530" algn="just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89230" algn="l"/>
              </a:tabLst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consists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parts:</a:t>
            </a:r>
            <a:r>
              <a:rPr sz="1050" spc="3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"built-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3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3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screen"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"instrument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host".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Desktop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structure,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form,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reasonable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compact </a:t>
            </a:r>
            <a:r>
              <a:rPr sz="1050" dirty="0">
                <a:latin typeface="Calibri"/>
                <a:cs typeface="Calibri"/>
              </a:rPr>
              <a:t>structure,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failure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work.</a:t>
            </a:r>
            <a:endParaRPr sz="1050">
              <a:latin typeface="Calibri"/>
              <a:cs typeface="Calibri"/>
            </a:endParaRPr>
          </a:p>
          <a:p>
            <a:pPr marL="12700" marR="5080" indent="147955" algn="just">
              <a:lnSpc>
                <a:spcPct val="117500"/>
              </a:lnSpc>
              <a:spcBef>
                <a:spcPts val="980"/>
              </a:spcBef>
              <a:buAutoNum type="arabicPeriod"/>
              <a:tabLst>
                <a:tab pos="16065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test;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process;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sampling,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calculation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dirty="0">
                <a:latin typeface="Calibri"/>
                <a:cs typeface="Calibri"/>
              </a:rPr>
              <a:t>data;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real-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curves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process;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results,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etc.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degree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operation.</a:t>
            </a:r>
            <a:endParaRPr sz="1050">
              <a:latin typeface="Calibri"/>
              <a:cs typeface="Calibri"/>
            </a:endParaRPr>
          </a:p>
          <a:p>
            <a:pPr marL="12700" marR="10160" indent="137160" algn="just">
              <a:lnSpc>
                <a:spcPct val="118100"/>
              </a:lnSpc>
              <a:spcBef>
                <a:spcPts val="975"/>
              </a:spcBef>
              <a:buAutoNum type="arabicPeriod"/>
              <a:tabLst>
                <a:tab pos="149860" algn="l"/>
              </a:tabLst>
            </a:pP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separation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electricity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meanwhile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height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water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blind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angle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energy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cleaned.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538" y="1639203"/>
            <a:ext cx="3956921" cy="3675239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4736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5415" indent="-132715">
              <a:lnSpc>
                <a:spcPct val="100000"/>
              </a:lnSpc>
              <a:spcBef>
                <a:spcPts val="20"/>
              </a:spcBef>
              <a:buAutoNum type="arabicPeriod" startAt="4"/>
              <a:tabLst>
                <a:tab pos="14541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 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horizontal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axial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traditional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350-</a:t>
            </a:r>
            <a:r>
              <a:rPr sz="1050" dirty="0">
                <a:latin typeface="Calibri"/>
                <a:cs typeface="Calibri"/>
              </a:rPr>
              <a:t>degree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rotation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into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a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"seesaw"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movement,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standard,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vapor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accurate.</a:t>
            </a:r>
            <a:endParaRPr sz="1050">
              <a:latin typeface="Calibri"/>
              <a:cs typeface="Calibri"/>
            </a:endParaRPr>
          </a:p>
          <a:p>
            <a:pPr marL="12700" marR="8255" indent="151130">
              <a:lnSpc>
                <a:spcPct val="118100"/>
              </a:lnSpc>
              <a:spcBef>
                <a:spcPts val="885"/>
              </a:spcBef>
              <a:buAutoNum type="arabicPeriod" startAt="5"/>
              <a:tabLst>
                <a:tab pos="163830" algn="l"/>
              </a:tabLst>
            </a:pPr>
            <a:r>
              <a:rPr sz="1050" spc="-10" dirty="0">
                <a:latin typeface="Calibri"/>
                <a:cs typeface="Calibri"/>
              </a:rPr>
              <a:t>Built-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function.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too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little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damage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pumps.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  <a:tab pos="1061720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supply: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AC(220±10%)V,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≤1700W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bomb:</a:t>
            </a:r>
            <a:r>
              <a:rPr sz="1050" spc="4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37.8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9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4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1600W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200)kPa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29)psi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(15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35)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3636645" indent="-12700">
              <a:lnSpc>
                <a:spcPct val="196300"/>
              </a:lnSpc>
              <a:spcBef>
                <a:spcPts val="35"/>
              </a:spcBef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Relative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20" dirty="0">
                <a:latin typeface="Calibri"/>
                <a:cs typeface="Calibri"/>
              </a:rPr>
              <a:t>≤85%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10.Dimension: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600mm×500mm×456 </a:t>
            </a:r>
            <a:r>
              <a:rPr sz="1050" spc="-25" dirty="0">
                <a:latin typeface="Calibri"/>
                <a:cs typeface="Calibri"/>
              </a:rPr>
              <a:t>mm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712077"/>
            <a:ext cx="52939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8017A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Automatic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Vapor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Pressure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(Reid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Method)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7099680"/>
          <a:ext cx="6088380" cy="1731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825"/>
                <a:gridCol w="3048635"/>
                <a:gridCol w="346075"/>
                <a:gridCol w="257810"/>
                <a:gridCol w="2095500"/>
              </a:tblGrid>
              <a:tr h="371475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165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marR="112395">
                        <a:lnSpc>
                          <a:spcPts val="1480"/>
                        </a:lnSpc>
                        <a:spcBef>
                          <a:spcPts val="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8017A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Automatic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Vapor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Pressure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(Reid Method)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bomb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assembly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7530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34~42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sale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1162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8990" marR="133985" indent="-675640">
                        <a:lnSpc>
                          <a:spcPts val="149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Specially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saturation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vapor pressure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cac\SYNERGY SCAN CAC ORIGINAL DOCUMENTS_page-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0953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1046988"/>
          <a:ext cx="6088380" cy="4455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825"/>
                <a:gridCol w="3048635"/>
                <a:gridCol w="346075"/>
                <a:gridCol w="257810"/>
                <a:gridCol w="2095500"/>
              </a:tblGrid>
              <a:tr h="372110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Stainless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steel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bath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Manual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drain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15A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(Φ5×20)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Calibrator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sturation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vapor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pressure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Air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chamber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sealing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plug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Liquid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chamber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sealing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plug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bomb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ring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bomb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Touch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pen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5680328"/>
            <a:ext cx="54724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8017A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Automatic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Vapor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Pressure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(Reid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Method)'s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6066408"/>
          <a:ext cx="604139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Naphtha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747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cleaning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agent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to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95275" marR="126364" indent="-161925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compound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gasoline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sample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Acetone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Hydrargyrum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500g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calibrate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device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8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Refrigerator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Smallest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84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Constant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0-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7583576"/>
            <a:ext cx="5960745" cy="96011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Reid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Vapour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Pressure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Bath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1022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002151"/>
            <a:ext cx="5940425" cy="4841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743585" marR="5080" indent="-731520">
              <a:lnSpc>
                <a:spcPct val="127299"/>
              </a:lnSpc>
              <a:spcBef>
                <a:spcPts val="980"/>
              </a:spcBef>
            </a:pPr>
            <a:r>
              <a:rPr sz="1200" b="1" dirty="0">
                <a:latin typeface="Arial"/>
                <a:cs typeface="Arial"/>
              </a:rPr>
              <a:t>Reid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Vapour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Bath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conforms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ASTM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D323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Standard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Method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for </a:t>
            </a:r>
            <a:r>
              <a:rPr sz="1200" b="1" dirty="0">
                <a:latin typeface="Arial"/>
                <a:cs typeface="Arial"/>
              </a:rPr>
              <a:t>Vapor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Petroleum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Products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(Reid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Method).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used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fortesting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vapor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(Because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external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atmospheric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is </a:t>
            </a:r>
            <a:r>
              <a:rPr sz="1200" b="1" dirty="0">
                <a:latin typeface="Arial"/>
                <a:cs typeface="Arial"/>
              </a:rPr>
              <a:t>counteracted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by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atmospheric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initially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present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vapor </a:t>
            </a:r>
            <a:r>
              <a:rPr sz="1200" b="1" dirty="0">
                <a:latin typeface="Arial"/>
                <a:cs typeface="Arial"/>
              </a:rPr>
              <a:t>chamber,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Reid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vapor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absolute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37.8°C </a:t>
            </a:r>
            <a:r>
              <a:rPr sz="1200" b="1" dirty="0">
                <a:latin typeface="Arial"/>
                <a:cs typeface="Arial"/>
              </a:rPr>
              <a:t>(100°F)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kilopascals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(pounds-</a:t>
            </a:r>
            <a:r>
              <a:rPr sz="1200" b="1" dirty="0">
                <a:latin typeface="Arial"/>
                <a:cs typeface="Arial"/>
              </a:rPr>
              <a:t>force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per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square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inch).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Reid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vapor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differs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from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true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vapor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pressure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sample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to </a:t>
            </a:r>
            <a:r>
              <a:rPr sz="1200" b="1" dirty="0">
                <a:latin typeface="Arial"/>
                <a:cs typeface="Arial"/>
              </a:rPr>
              <a:t>some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small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sample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vaporization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presence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water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vapor</a:t>
            </a:r>
            <a:r>
              <a:rPr sz="1200" b="1" spc="-25" dirty="0">
                <a:latin typeface="Arial"/>
                <a:cs typeface="Arial"/>
              </a:rPr>
              <a:t> and</a:t>
            </a:r>
            <a:r>
              <a:rPr sz="1200" b="1" dirty="0">
                <a:latin typeface="Arial"/>
                <a:cs typeface="Arial"/>
              </a:rPr>
              <a:t> air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confined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space)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gasoline,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volatile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crude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oil,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other </a:t>
            </a:r>
            <a:r>
              <a:rPr sz="1200" b="1" dirty="0">
                <a:latin typeface="Arial"/>
                <a:cs typeface="Arial"/>
              </a:rPr>
              <a:t>volatile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petroleum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products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gauge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record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pressure.</a:t>
            </a:r>
            <a:endParaRPr sz="1050">
              <a:latin typeface="Calibri"/>
              <a:cs typeface="Calibri"/>
            </a:endParaRPr>
          </a:p>
          <a:p>
            <a:pPr marL="12700" marR="456565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controller.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temperature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operate.</a:t>
            </a:r>
            <a:endParaRPr sz="1050">
              <a:latin typeface="Calibri"/>
              <a:cs typeface="Calibri"/>
            </a:endParaRPr>
          </a:p>
          <a:p>
            <a:pPr marL="12700" marR="37592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0" dirty="0">
                <a:latin typeface="Calibri"/>
                <a:cs typeface="Calibri"/>
              </a:rPr>
              <a:t> solid-</a:t>
            </a:r>
            <a:r>
              <a:rPr sz="1050" dirty="0">
                <a:latin typeface="Calibri"/>
                <a:cs typeface="Calibri"/>
              </a:rPr>
              <a:t>state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contactless,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sparkless,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noiseless.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experiments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loop,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regularly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noiseless.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body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equably.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345690" cy="234569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550285" cy="35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6.Rational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attractive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appearance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operation.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654809"/>
            <a:ext cx="3776979" cy="33293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AC220V±10%</a:t>
            </a:r>
            <a:r>
              <a:rPr sz="1050" spc="-20" dirty="0"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1500W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37.8°C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±0.1°C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pairs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bombs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</a:t>
            </a:r>
            <a:r>
              <a:rPr sz="1050" spc="-20" dirty="0">
                <a:latin typeface="Calibri"/>
                <a:cs typeface="Calibri"/>
              </a:rPr>
              <a:t> loop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0~0.16MPa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requirements: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Temperature:10~40°C;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530*420*1050mm,4.5kg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Distillate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Fuel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Oxidation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Stability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SYD-0175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930923"/>
            <a:ext cx="5951220" cy="19678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accordance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SH/T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0175,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People's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distillate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(accelerated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intrinsic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intermediate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distillate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accelerated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SH/T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0175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preferred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exploitation,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use, </a:t>
            </a:r>
            <a:r>
              <a:rPr sz="1050" dirty="0">
                <a:latin typeface="Calibri"/>
                <a:cs typeface="Calibri"/>
              </a:rPr>
              <a:t>relevant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universities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scientific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research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departments.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Characteristics:</a:t>
            </a:r>
            <a:endParaRPr sz="1050">
              <a:latin typeface="Calibri"/>
              <a:cs typeface="Calibri"/>
            </a:endParaRPr>
          </a:p>
          <a:p>
            <a:pPr marL="12700" marR="68580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floor-</a:t>
            </a:r>
            <a:r>
              <a:rPr sz="1050" dirty="0">
                <a:latin typeface="Calibri"/>
                <a:cs typeface="Calibri"/>
              </a:rPr>
              <a:t>mounted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stainless-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table.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reasonable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design,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matching.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134" y="1666950"/>
            <a:ext cx="3225688" cy="5160696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4555" cy="545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 instrument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 structure. 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clean, </a:t>
            </a:r>
            <a:r>
              <a:rPr sz="1050" spc="-10" dirty="0">
                <a:latin typeface="Calibri"/>
                <a:cs typeface="Calibri"/>
              </a:rPr>
              <a:t>pollution-</a:t>
            </a:r>
            <a:r>
              <a:rPr sz="1050" dirty="0">
                <a:latin typeface="Calibri"/>
                <a:cs typeface="Calibri"/>
              </a:rPr>
              <a:t>free, </a:t>
            </a:r>
            <a:r>
              <a:rPr sz="1050" spc="-10" dirty="0">
                <a:latin typeface="Calibri"/>
                <a:cs typeface="Calibri"/>
              </a:rPr>
              <a:t>environment-</a:t>
            </a:r>
            <a:r>
              <a:rPr sz="1050" dirty="0">
                <a:latin typeface="Calibri"/>
                <a:cs typeface="Calibri"/>
              </a:rPr>
              <a:t>friendly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energy-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2700" marR="86360" indent="131445">
              <a:lnSpc>
                <a:spcPct val="118100"/>
              </a:lnSpc>
              <a:spcBef>
                <a:spcPts val="97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flowmeters,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indicate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oxidation </a:t>
            </a:r>
            <a:r>
              <a:rPr sz="1050" dirty="0">
                <a:latin typeface="Calibri"/>
                <a:cs typeface="Calibri"/>
              </a:rPr>
              <a:t>pipes</a:t>
            </a:r>
            <a:r>
              <a:rPr sz="1050" spc="-10" dirty="0">
                <a:latin typeface="Calibri"/>
                <a:cs typeface="Calibri"/>
              </a:rPr>
              <a:t> respectively.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 carry out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six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 at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 time 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2700" marR="64769" indent="131445">
              <a:lnSpc>
                <a:spcPct val="118100"/>
              </a:lnSpc>
              <a:spcBef>
                <a:spcPts val="969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silicon-</a:t>
            </a: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regulating </a:t>
            </a:r>
            <a:r>
              <a:rPr sz="1050" dirty="0">
                <a:latin typeface="Calibri"/>
                <a:cs typeface="Calibri"/>
              </a:rPr>
              <a:t>circuit.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adjusted.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characteristic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 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remove 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influence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keeps </a:t>
            </a:r>
            <a:r>
              <a:rPr sz="1050" dirty="0">
                <a:latin typeface="Calibri"/>
                <a:cs typeface="Calibri"/>
              </a:rPr>
              <a:t>dry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 tidy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 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V±10%,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5" dirty="0">
                <a:latin typeface="Calibri"/>
                <a:cs typeface="Calibri"/>
              </a:rPr>
              <a:t> 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consumption: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≤1600W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controller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MS PGothic"/>
                <a:cs typeface="MS PGothic"/>
              </a:rPr>
              <a:t>～</a:t>
            </a:r>
            <a:r>
              <a:rPr sz="1050" spc="-20" dirty="0">
                <a:latin typeface="Calibri"/>
                <a:cs typeface="Calibri"/>
              </a:rPr>
              <a:t>100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0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±0.2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Thermal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resistance</a:t>
            </a:r>
            <a:endParaRPr sz="1050">
              <a:latin typeface="Calibri"/>
              <a:cs typeface="Calibri"/>
            </a:endParaRPr>
          </a:p>
          <a:p>
            <a:pPr marL="12700" marR="1208405" indent="131445">
              <a:lnSpc>
                <a:spcPts val="2480"/>
              </a:lnSpc>
              <a:spcBef>
                <a:spcPts val="28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pieces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 </a:t>
            </a:r>
            <a:r>
              <a:rPr sz="1050" dirty="0">
                <a:latin typeface="Calibri"/>
                <a:cs typeface="Calibri"/>
              </a:rPr>
              <a:t>8.Dimensions: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700mm*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440mm*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1345mm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(length*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*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height,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dark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box).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0175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Distillate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Fuel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Oils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Oxidation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Stability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560" y="6508368"/>
          <a:ext cx="6039485" cy="2547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090"/>
                <a:gridCol w="2421255"/>
                <a:gridCol w="626745"/>
                <a:gridCol w="562610"/>
                <a:gridCol w="1750694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0175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Distillate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Oils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Oxidation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Stability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Oxidation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Condenser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pipe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4139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(50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,scale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mark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413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413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Bath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Silicone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(inner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φ6)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 marR="313690" indent="30480">
                        <a:lnSpc>
                          <a:spcPct val="116199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(Between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flowmeter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oxygen pipe—250mm/piece)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1046987"/>
          <a:ext cx="6039485" cy="2124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090"/>
                <a:gridCol w="2421255"/>
                <a:gridCol w="626745"/>
                <a:gridCol w="562610"/>
                <a:gridCol w="1750694"/>
              </a:tblGrid>
              <a:tr h="753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Silicone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(inner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φ6)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 marR="81915" indent="30480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(Glass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condenser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series,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water inlet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outlet,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cut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length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condition)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meters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Steel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bottle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pipe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(Between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 marR="492759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bottle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instrument,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with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bottle)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meters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(φ6×30,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10A)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337817" y="3342258"/>
            <a:ext cx="51555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</a:t>
            </a:r>
            <a:r>
              <a:rPr sz="1050" b="1" spc="-20" dirty="0">
                <a:latin typeface="Calibri"/>
                <a:cs typeface="Calibri"/>
              </a:rPr>
              <a:t>SYD-</a:t>
            </a:r>
            <a:r>
              <a:rPr sz="1050" b="1" dirty="0">
                <a:latin typeface="Calibri"/>
                <a:cs typeface="Calibri"/>
              </a:rPr>
              <a:t>0175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Distillate </a:t>
            </a:r>
            <a:r>
              <a:rPr sz="1050" b="1" dirty="0">
                <a:latin typeface="Calibri"/>
                <a:cs typeface="Calibri"/>
              </a:rPr>
              <a:t>Fuel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Oils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Oxidation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Stability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Tester's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10" dirty="0">
                <a:latin typeface="Calibri"/>
                <a:cs typeface="Calibri"/>
              </a:rPr>
              <a:t> Auxiliary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3729863"/>
          <a:ext cx="6041390" cy="2607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Methylbenzene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Acetone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pure500ml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Methyl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alcohol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Oxygen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Purity≥99.5</a:t>
                      </a:r>
                      <a:r>
                        <a:rPr sz="1050" spc="-10" dirty="0">
                          <a:latin typeface="Microsoft JhengHei"/>
                          <a:cs typeface="Microsoft JhengHei"/>
                        </a:rPr>
                        <a:t>﹪</a:t>
                      </a:r>
                      <a:endParaRPr sz="1050">
                        <a:latin typeface="Microsoft JhengHei"/>
                        <a:cs typeface="Microsoft JhengHe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reducing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valve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Isooctane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Purity≥99.75</a:t>
                      </a:r>
                      <a:r>
                        <a:rPr sz="1050" spc="-10" dirty="0">
                          <a:latin typeface="Microsoft JhengHei"/>
                          <a:cs typeface="Microsoft JhengHei"/>
                        </a:rPr>
                        <a:t>﹪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grades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Some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clean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ware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Electric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hot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plate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135</a:t>
                      </a:r>
                      <a:r>
                        <a:rPr sz="1050" spc="-2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Filter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8765" marR="107950" indent="-163195">
                        <a:lnSpc>
                          <a:spcPct val="116199"/>
                        </a:lnSpc>
                        <a:spcBef>
                          <a:spcPts val="484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Filtration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membrane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(cellulose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film)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1Box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(50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pieces)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Drying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oven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/105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Drying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apparatus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Medium-sized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6484391"/>
            <a:ext cx="5962015" cy="96011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8717991"/>
            <a:ext cx="248285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Gasoline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Oxidation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Stability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8018D-</a:t>
            </a:r>
            <a:r>
              <a:rPr sz="105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4400" y="457200"/>
            <a:ext cx="2096770" cy="1995805"/>
            <a:chOff x="914400" y="457200"/>
            <a:chExt cx="2096770" cy="19958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457200"/>
              <a:ext cx="548640" cy="5486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1047115"/>
              <a:ext cx="2096315" cy="140589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2004" y="2587497"/>
            <a:ext cx="5970905" cy="6466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715" algn="just">
              <a:lnSpc>
                <a:spcPct val="117200"/>
              </a:lnSpc>
              <a:spcBef>
                <a:spcPts val="994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accordance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people's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Republic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8018-</a:t>
            </a:r>
            <a:r>
              <a:rPr sz="1050" dirty="0">
                <a:latin typeface="Calibri"/>
                <a:cs typeface="Calibri"/>
              </a:rPr>
              <a:t>2015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period </a:t>
            </a:r>
            <a:r>
              <a:rPr sz="1050" dirty="0">
                <a:latin typeface="Calibri"/>
                <a:cs typeface="Calibri"/>
              </a:rPr>
              <a:t>method).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applicable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accelerated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oxidation </a:t>
            </a:r>
            <a:r>
              <a:rPr sz="1050" dirty="0">
                <a:latin typeface="Calibri"/>
                <a:cs typeface="Calibri"/>
              </a:rPr>
              <a:t>conditions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accordance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8018-</a:t>
            </a:r>
            <a:r>
              <a:rPr sz="1050" dirty="0">
                <a:latin typeface="Calibri"/>
                <a:cs typeface="Calibri"/>
              </a:rPr>
              <a:t>2015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D525.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8255" indent="147955" algn="just">
              <a:lnSpc>
                <a:spcPct val="117100"/>
              </a:lnSpc>
              <a:spcBef>
                <a:spcPts val="994"/>
              </a:spcBef>
              <a:buSzPct val="95238"/>
              <a:buAutoNum type="arabicPeriod"/>
              <a:tabLst>
                <a:tab pos="160655" algn="l"/>
              </a:tabLst>
            </a:pPr>
            <a:r>
              <a:rPr sz="1050" dirty="0">
                <a:latin typeface="Calibri"/>
                <a:cs typeface="Calibri"/>
              </a:rPr>
              <a:t>Desktop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structure,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united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one,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integration,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no </a:t>
            </a:r>
            <a:r>
              <a:rPr sz="1050" dirty="0">
                <a:latin typeface="Calibri"/>
                <a:cs typeface="Calibri"/>
              </a:rPr>
              <a:t>external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mouse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board.</a:t>
            </a:r>
            <a:endParaRPr sz="1050">
              <a:latin typeface="Calibri"/>
              <a:cs typeface="Calibri"/>
            </a:endParaRPr>
          </a:p>
          <a:p>
            <a:pPr marL="12700" marR="5080" indent="151130" algn="just">
              <a:lnSpc>
                <a:spcPct val="117100"/>
              </a:lnSpc>
              <a:spcBef>
                <a:spcPts val="994"/>
              </a:spcBef>
              <a:buSzPct val="95238"/>
              <a:buAutoNum type="arabicPeriod"/>
              <a:tabLst>
                <a:tab pos="163830" algn="l"/>
              </a:tabLst>
            </a:pPr>
            <a:r>
              <a:rPr sz="1050" dirty="0">
                <a:latin typeface="Calibri"/>
                <a:cs typeface="Calibri"/>
              </a:rPr>
              <a:t>Adopting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built-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personal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(IPC),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automation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mode,10.1-</a:t>
            </a:r>
            <a:r>
              <a:rPr sz="1050" dirty="0">
                <a:latin typeface="Calibri"/>
                <a:cs typeface="Calibri"/>
              </a:rPr>
              <a:t>inch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LCD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Windows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English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version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outlook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operating.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30"/>
              </a:spcBef>
              <a:buSzPct val="95238"/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pollution.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adding</a:t>
            </a:r>
            <a:r>
              <a:rPr sz="1050" spc="-10" dirty="0">
                <a:latin typeface="Calibri"/>
                <a:cs typeface="Calibri"/>
              </a:rPr>
              <a:t> water.</a:t>
            </a:r>
            <a:endParaRPr sz="1050">
              <a:latin typeface="Calibri"/>
              <a:cs typeface="Calibri"/>
            </a:endParaRPr>
          </a:p>
          <a:p>
            <a:pPr marL="113664" indent="-109855">
              <a:lnSpc>
                <a:spcPct val="100000"/>
              </a:lnSpc>
              <a:spcBef>
                <a:spcPts val="1210"/>
              </a:spcBef>
              <a:buSzPct val="95238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Double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It’s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parallel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SzPct val="95238"/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Well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preservation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energy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prevent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scalding.</a:t>
            </a:r>
            <a:endParaRPr sz="1050">
              <a:latin typeface="Calibri"/>
              <a:cs typeface="Calibri"/>
            </a:endParaRPr>
          </a:p>
          <a:p>
            <a:pPr marL="12700" marR="6350" indent="160020" algn="just">
              <a:lnSpc>
                <a:spcPct val="117600"/>
              </a:lnSpc>
              <a:spcBef>
                <a:spcPts val="980"/>
              </a:spcBef>
              <a:buSzPct val="95238"/>
              <a:buAutoNum type="arabicPeriod"/>
              <a:tabLst>
                <a:tab pos="17272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assembly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unit-</a:t>
            </a:r>
            <a:r>
              <a:rPr sz="1050" dirty="0">
                <a:latin typeface="Calibri"/>
                <a:cs typeface="Calibri"/>
              </a:rPr>
              <a:t>body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design.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shorts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makes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accurate.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guarantees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being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well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sealed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more </a:t>
            </a:r>
            <a:r>
              <a:rPr sz="1050" spc="-10" dirty="0"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2700" marR="5715" indent="137160" algn="just">
              <a:lnSpc>
                <a:spcPct val="117600"/>
              </a:lnSpc>
              <a:spcBef>
                <a:spcPts val="980"/>
              </a:spcBef>
              <a:buSzPct val="95238"/>
              <a:buAutoNum type="arabicPeriod"/>
              <a:tabLst>
                <a:tab pos="149860" algn="l"/>
              </a:tabLst>
            </a:pPr>
            <a:r>
              <a:rPr sz="1050" dirty="0">
                <a:latin typeface="Calibri"/>
                <a:cs typeface="Calibri"/>
              </a:rPr>
              <a:t>Color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real-time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two-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chart,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comparative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chart,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etc.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data.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graph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changed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 </a:t>
            </a:r>
            <a:r>
              <a:rPr sz="1050" dirty="0">
                <a:latin typeface="Calibri"/>
                <a:cs typeface="Calibri"/>
              </a:rPr>
              <a:t>length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3000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minutes,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results.</a:t>
            </a:r>
            <a:endParaRPr sz="1050">
              <a:latin typeface="Calibri"/>
              <a:cs typeface="Calibri"/>
            </a:endParaRPr>
          </a:p>
          <a:p>
            <a:pPr marL="114300" indent="-109855">
              <a:lnSpc>
                <a:spcPct val="100000"/>
              </a:lnSpc>
              <a:spcBef>
                <a:spcPts val="1215"/>
              </a:spcBef>
              <a:buSzPct val="95238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running,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friendly</a:t>
            </a:r>
            <a:r>
              <a:rPr sz="1050" spc="-10" dirty="0">
                <a:latin typeface="Calibri"/>
                <a:cs typeface="Calibri"/>
              </a:rPr>
              <a:t> human-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interface.</a:t>
            </a:r>
            <a:endParaRPr sz="1050">
              <a:latin typeface="Calibri"/>
              <a:cs typeface="Calibri"/>
            </a:endParaRPr>
          </a:p>
          <a:p>
            <a:pPr marL="12700" marR="7620" indent="-8890" algn="just">
              <a:lnSpc>
                <a:spcPct val="118100"/>
              </a:lnSpc>
              <a:spcBef>
                <a:spcPts val="969"/>
              </a:spcBef>
              <a:buSzPct val="95238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Oxygen bomb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location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it’s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operator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disassemble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oxygen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holes,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oxygen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AC220V±10</a:t>
            </a:r>
            <a:r>
              <a:rPr sz="1050" spc="-10" dirty="0">
                <a:latin typeface="MS PGothic"/>
                <a:cs typeface="MS PGothic"/>
              </a:rPr>
              <a:t>％</a:t>
            </a:r>
            <a:r>
              <a:rPr sz="1050" spc="-10" dirty="0">
                <a:latin typeface="Calibri"/>
                <a:cs typeface="Calibri"/>
              </a:rPr>
              <a:t>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277485" cy="2592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SzPct val="95238"/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1000W,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actual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computer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SzPct val="95238"/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oxygen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 </a:t>
            </a:r>
            <a:r>
              <a:rPr sz="1050" spc="-10" dirty="0">
                <a:latin typeface="Calibri"/>
                <a:cs typeface="Calibri"/>
              </a:rPr>
              <a:t>transmitter:(0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1600)kPa,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accuracy:±2‰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 startAt="2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SzPct val="95238"/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100.0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±1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SzPct val="95238"/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Thermometer: </a:t>
            </a:r>
            <a:r>
              <a:rPr sz="1050" spc="-10" dirty="0">
                <a:latin typeface="Calibri"/>
                <a:cs typeface="Calibri"/>
              </a:rPr>
              <a:t>Mercury-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thermometer,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</a:t>
            </a:r>
            <a:r>
              <a:rPr sz="1050" spc="-10" dirty="0">
                <a:latin typeface="Calibri"/>
                <a:cs typeface="Calibri"/>
              </a:rPr>
              <a:t> coefficient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0" dirty="0">
                <a:latin typeface="Calibri"/>
                <a:cs typeface="Calibri"/>
              </a:rPr>
              <a:t> need.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SzPct val="95238"/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≤40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SzPct val="95238"/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113030" marR="1193800" indent="-109855">
              <a:lnSpc>
                <a:spcPts val="2480"/>
              </a:lnSpc>
              <a:spcBef>
                <a:spcPts val="90"/>
              </a:spcBef>
              <a:buSzPct val="95238"/>
              <a:buAutoNum type="arabicPeriod" startAt="2"/>
              <a:tabLst>
                <a:tab pos="1038225" algn="l"/>
              </a:tabLst>
            </a:pPr>
            <a:r>
              <a:rPr sz="1050" dirty="0">
                <a:latin typeface="Calibri"/>
                <a:cs typeface="Calibri"/>
              </a:rPr>
              <a:t>Outline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 </a:t>
            </a:r>
            <a:r>
              <a:rPr sz="1050" spc="-10" dirty="0">
                <a:latin typeface="Calibri"/>
                <a:cs typeface="Calibri"/>
              </a:rPr>
              <a:t>470mm×380mm×320mm(L*W*H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barrel) 	470*380*600mm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(L*W*H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barrel)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939666"/>
            <a:ext cx="52641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spc="-20" dirty="0">
                <a:latin typeface="Calibri"/>
                <a:cs typeface="Calibri"/>
              </a:rPr>
              <a:t>8018D-</a:t>
            </a:r>
            <a:r>
              <a:rPr sz="1050" b="1" dirty="0">
                <a:latin typeface="Calibri"/>
                <a:cs typeface="Calibri"/>
              </a:rPr>
              <a:t>1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Automatic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Gasoline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Oxidation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Stability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23848" y="4325746"/>
          <a:ext cx="6041390" cy="3414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104"/>
                <a:gridCol w="4740275"/>
                <a:gridCol w="302260"/>
                <a:gridCol w="213995"/>
                <a:gridCol w="492760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Item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Remarks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324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PT-SYD-8018D-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Automatic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Gasoline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Oxidation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Stability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bomb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assembly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mercury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thermometers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95-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103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sale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0.1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15A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I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cylinder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terminal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joint,6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tube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meters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Bath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hole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bottle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sealing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oxygen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bomb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frame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7736585"/>
            <a:ext cx="53594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spc="-20" dirty="0">
                <a:latin typeface="Calibri"/>
                <a:cs typeface="Calibri"/>
              </a:rPr>
              <a:t>8018D-</a:t>
            </a:r>
            <a:r>
              <a:rPr sz="1050" b="1" dirty="0">
                <a:latin typeface="Calibri"/>
                <a:cs typeface="Calibri"/>
              </a:rPr>
              <a:t>1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Automatic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Gasoline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Oxidation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Stability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Auxiliary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8070850"/>
          <a:ext cx="6041390" cy="764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Oxygen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Purity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99.5%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reducing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valve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23848" y="1046988"/>
          <a:ext cx="6041390" cy="152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565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Methylbenzene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Acetone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grade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2.5L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cylinder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50ml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719477"/>
            <a:ext cx="5962015" cy="149034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ts val="1480"/>
              </a:lnSpc>
              <a:spcBef>
                <a:spcPts val="7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3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Gasoline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Oxidation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Stability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Apparatus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1008A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6994017"/>
            <a:ext cx="5956935" cy="20662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D525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the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finished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accelerated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(Warning!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intended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determining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particularly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those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high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percentage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unsaturated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compounds,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cause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explosive</a:t>
            </a:r>
            <a:r>
              <a:rPr sz="1050" spc="-10" dirty="0">
                <a:latin typeface="Calibri"/>
                <a:cs typeface="Calibri"/>
              </a:rPr>
              <a:t> conditions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spc="-10" dirty="0">
                <a:latin typeface="Calibri"/>
                <a:cs typeface="Calibri"/>
              </a:rPr>
              <a:t>apparatus.)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208915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human-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5" dirty="0">
                <a:latin typeface="Calibri"/>
                <a:cs typeface="Calibri"/>
              </a:rPr>
              <a:t> to </a:t>
            </a:r>
            <a:r>
              <a:rPr sz="1050" spc="-10" dirty="0">
                <a:latin typeface="Calibri"/>
                <a:cs typeface="Calibri"/>
              </a:rPr>
              <a:t>observe.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4358640"/>
            <a:ext cx="2837815" cy="2503169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12790" cy="544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terminal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inflection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point.</a:t>
            </a:r>
            <a:endParaRPr sz="1050">
              <a:latin typeface="Calibri"/>
              <a:cs typeface="Calibri"/>
            </a:endParaRPr>
          </a:p>
          <a:p>
            <a:pPr marL="12700" marR="203200" indent="131445">
              <a:lnSpc>
                <a:spcPct val="118100"/>
              </a:lnSpc>
              <a:spcBef>
                <a:spcPts val="969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advocate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complementary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warming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 consumption.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7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antioxidant.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the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charging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level.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experiment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leakage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 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AJG,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revise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r>
              <a:rPr sz="1050" spc="-1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2700" marR="379476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voltage:220V±10%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power:1000W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Auxiliary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power:1500W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point:100°C</a:t>
            </a:r>
            <a:endParaRPr sz="1050">
              <a:latin typeface="Calibri"/>
              <a:cs typeface="Calibri"/>
            </a:endParaRPr>
          </a:p>
          <a:p>
            <a:pPr marL="12700" marR="3192145">
              <a:lnSpc>
                <a:spcPct val="196300"/>
              </a:lnSpc>
              <a:spcBef>
                <a:spcPts val="15"/>
              </a:spcBef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±0.5°C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Four-</a:t>
            </a:r>
            <a:r>
              <a:rPr sz="1050" dirty="0">
                <a:latin typeface="Calibri"/>
                <a:cs typeface="Calibri"/>
              </a:rPr>
              <a:t>strand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type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Pt100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(platinum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resistor)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hole:2</a:t>
            </a:r>
            <a:r>
              <a:rPr sz="1050" spc="-10" dirty="0">
                <a:latin typeface="Calibri"/>
                <a:cs typeface="Calibri"/>
              </a:rPr>
              <a:t> holes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Temperature:15~30°C;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312657"/>
            <a:ext cx="3891279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oxidation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stability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(Induction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Period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ID:PT-HK-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1008B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cac\SYNERGY SCAN CAC ORIGINAL DOCUMENTS_page-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9173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4400" y="457200"/>
            <a:ext cx="2478405" cy="3068320"/>
            <a:chOff x="914400" y="457200"/>
            <a:chExt cx="2478405" cy="3068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457200"/>
              <a:ext cx="548640" cy="5486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1047115"/>
              <a:ext cx="2478404" cy="247840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2004" y="3657727"/>
            <a:ext cx="5779135" cy="5461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14604" algn="just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D525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finished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accelerated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conditions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problem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don’t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medium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transmitter,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relief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transmitter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Agilent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signal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oxygen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joint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Germany,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 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spanner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gauge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calibration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stable</a:t>
            </a:r>
            <a:r>
              <a:rPr sz="1050" spc="-10" dirty="0">
                <a:latin typeface="Calibri"/>
                <a:cs typeface="Calibri"/>
              </a:rPr>
              <a:t> performance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voltage:220V±10%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2700" marR="3854450">
              <a:lnSpc>
                <a:spcPct val="196200"/>
              </a:lnSpc>
              <a:spcBef>
                <a:spcPts val="5"/>
              </a:spcBef>
            </a:pPr>
            <a:r>
              <a:rPr sz="1050" dirty="0">
                <a:latin typeface="Calibri"/>
                <a:cs typeface="Calibri"/>
              </a:rPr>
              <a:t>3.Heating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power:1500W </a:t>
            </a:r>
            <a:r>
              <a:rPr sz="1050" dirty="0">
                <a:latin typeface="Calibri"/>
                <a:cs typeface="Calibri"/>
              </a:rPr>
              <a:t>4.Temperature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point:100°C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±0.5°C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screen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178935" cy="146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8.Bath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hole:6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9.Ambient requirement: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Temperature:0~50°C;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Humidity≤50%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9.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570*600*420mm,48kg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49.</a:t>
            </a:r>
            <a:r>
              <a:rPr sz="1050" spc="19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oxidation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stability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(Induction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Period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1008C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131434"/>
            <a:ext cx="5814060" cy="1250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1000"/>
              </a:spcBef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D525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finished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accelerated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(Warning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not </a:t>
            </a:r>
            <a:r>
              <a:rPr sz="1050" dirty="0">
                <a:latin typeface="Calibri"/>
                <a:cs typeface="Calibri"/>
              </a:rPr>
              <a:t>intended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particularly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those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percentage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unsaturated</a:t>
            </a:r>
            <a:r>
              <a:rPr sz="1050" spc="-10" dirty="0">
                <a:latin typeface="Calibri"/>
                <a:cs typeface="Calibri"/>
              </a:rPr>
              <a:t> compounds,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cause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explosive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apparatus.).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137272"/>
            <a:ext cx="5781675" cy="1819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61594" indent="-3175">
              <a:lnSpc>
                <a:spcPct val="117400"/>
              </a:lnSpc>
              <a:spcBef>
                <a:spcPts val="99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human-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observe.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terminal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inflection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point.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advocate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complementary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warming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reducing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consumption.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stainless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antioxidant.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the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charging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level.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leakage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467355"/>
            <a:ext cx="3203575" cy="2527935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076825" cy="476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AJG,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revise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groups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bombs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selected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voltage:220V±10%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2700" marR="2958465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Main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power:1000W </a:t>
            </a:r>
            <a:r>
              <a:rPr sz="1050" dirty="0">
                <a:latin typeface="Calibri"/>
                <a:cs typeface="Calibri"/>
              </a:rPr>
              <a:t>3.Auxiliary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power:1500W </a:t>
            </a:r>
            <a:r>
              <a:rPr sz="1050" dirty="0">
                <a:latin typeface="Calibri"/>
                <a:cs typeface="Calibri"/>
              </a:rPr>
              <a:t>4.Temperature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point:100°C</a:t>
            </a:r>
            <a:endParaRPr sz="1050">
              <a:latin typeface="Calibri"/>
              <a:cs typeface="Calibri"/>
            </a:endParaRPr>
          </a:p>
          <a:p>
            <a:pPr marL="12700" marR="235585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5.Temperature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±0.5°C </a:t>
            </a:r>
            <a:r>
              <a:rPr sz="1050" dirty="0">
                <a:latin typeface="Calibri"/>
                <a:cs typeface="Calibri"/>
              </a:rPr>
              <a:t>6.Operation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Four-</a:t>
            </a:r>
            <a:r>
              <a:rPr sz="1050" dirty="0">
                <a:latin typeface="Calibri"/>
                <a:cs typeface="Calibri"/>
              </a:rPr>
              <a:t>strand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type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7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Pt100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(platinum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resistor)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7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hole:2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7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Ambient requirement: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Temperature:10~40°C;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SzPct val="90476"/>
              <a:buAutoNum type="arabicPeriod" startAt="7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820*480*330mm,40kg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65"/>
              </a:spcBef>
            </a:pPr>
            <a:endParaRPr sz="1050">
              <a:latin typeface="Calibri"/>
              <a:cs typeface="Calibri"/>
            </a:endParaRPr>
          </a:p>
          <a:p>
            <a:pPr marL="12700" marR="1190625">
              <a:lnSpc>
                <a:spcPct val="103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oxidation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stability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(Induction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Period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spc="-20" dirty="0">
                <a:latin typeface="Calibri"/>
                <a:cs typeface="Calibri"/>
              </a:rPr>
              <a:t>1008D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047481"/>
            <a:ext cx="5768975" cy="873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D525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(Induction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finished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accelerated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conditions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771515"/>
            <a:ext cx="2289175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778500" cy="557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problem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don’t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medium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transmitter,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relief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transmitter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Agilent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signal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oxygen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joint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Germany,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spanner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gauge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calibration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stable</a:t>
            </a:r>
            <a:r>
              <a:rPr sz="1050" spc="-10" dirty="0">
                <a:latin typeface="Calibri"/>
                <a:cs typeface="Calibri"/>
              </a:rPr>
              <a:t> performance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voltage:220V±10%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2700" marR="3853815">
              <a:lnSpc>
                <a:spcPts val="2480"/>
              </a:lnSpc>
              <a:spcBef>
                <a:spcPts val="280"/>
              </a:spcBef>
            </a:pPr>
            <a:r>
              <a:rPr sz="1050" dirty="0">
                <a:latin typeface="Calibri"/>
                <a:cs typeface="Calibri"/>
              </a:rPr>
              <a:t>3.Heating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power:1500W </a:t>
            </a:r>
            <a:r>
              <a:rPr sz="1050" dirty="0">
                <a:latin typeface="Calibri"/>
                <a:cs typeface="Calibri"/>
              </a:rPr>
              <a:t>4.Temperature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point:100°C</a:t>
            </a:r>
            <a:endParaRPr sz="1050">
              <a:latin typeface="Calibri"/>
              <a:cs typeface="Calibri"/>
            </a:endParaRPr>
          </a:p>
          <a:p>
            <a:pPr marL="12700" marR="3448685">
              <a:lnSpc>
                <a:spcPts val="2470"/>
              </a:lnSpc>
              <a:spcBef>
                <a:spcPts val="5"/>
              </a:spcBef>
            </a:pPr>
            <a:r>
              <a:rPr sz="1050" dirty="0">
                <a:latin typeface="Calibri"/>
                <a:cs typeface="Calibri"/>
              </a:rPr>
              <a:t>5.Temperature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±0.5°C </a:t>
            </a:r>
            <a:r>
              <a:rPr sz="1050" dirty="0">
                <a:latin typeface="Calibri"/>
                <a:cs typeface="Calibri"/>
              </a:rPr>
              <a:t>6.Operation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screen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930"/>
              </a:spcBef>
              <a:buSzPct val="90476"/>
              <a:buAutoNum type="arabicPeriod" startAt="7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7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hole:2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holes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7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Temperature:0~50°C;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Humidity≤50%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dirty="0">
                <a:latin typeface="Calibri"/>
                <a:cs typeface="Calibri"/>
              </a:rPr>
              <a:t>9.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570*600*420mm,48kg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380" y="8126730"/>
            <a:ext cx="1951989" cy="5130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2069" marR="5080" indent="-40005">
              <a:lnSpc>
                <a:spcPct val="101899"/>
              </a:lnSpc>
              <a:spcBef>
                <a:spcPts val="80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j.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OCTANE</a:t>
            </a:r>
            <a:r>
              <a:rPr sz="1050" b="1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b="1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CETANE</a:t>
            </a:r>
            <a:r>
              <a:rPr sz="1050" b="1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ANALYZER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OCTANE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CETANE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ANALYZER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SX-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150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4400" y="457200"/>
            <a:ext cx="2433955" cy="3181985"/>
            <a:chOff x="914400" y="457200"/>
            <a:chExt cx="2433955" cy="318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457200"/>
              <a:ext cx="548640" cy="5486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1047115"/>
              <a:ext cx="2433954" cy="259206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02004" y="3770503"/>
            <a:ext cx="5950585" cy="2754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Introduction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modification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supports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used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conjunction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computer.</a:t>
            </a:r>
            <a:endParaRPr sz="1050">
              <a:latin typeface="Calibri"/>
              <a:cs typeface="Calibri"/>
            </a:endParaRPr>
          </a:p>
          <a:p>
            <a:pPr marL="12700" marR="25400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New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SX-</a:t>
            </a:r>
            <a:r>
              <a:rPr sz="1050" dirty="0">
                <a:latin typeface="Calibri"/>
                <a:cs typeface="Calibri"/>
              </a:rPr>
              <a:t>300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“1XX”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series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quality.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</a:t>
            </a:r>
            <a:endParaRPr sz="1050">
              <a:latin typeface="Calibri"/>
              <a:cs typeface="Calibri"/>
            </a:endParaRPr>
          </a:p>
          <a:p>
            <a:pPr marL="12700" marR="44450">
              <a:lnSpc>
                <a:spcPct val="1174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oxidation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breakdown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percentage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can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together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laptop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USB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supports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automatic computer-</a:t>
            </a:r>
            <a:r>
              <a:rPr sz="1050" dirty="0">
                <a:latin typeface="Calibri"/>
                <a:cs typeface="Calibri"/>
              </a:rPr>
              <a:t>based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memory,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followed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their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transfer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Microsoft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Excel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txt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format).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 </a:t>
            </a:r>
            <a:r>
              <a:rPr sz="1050" spc="-20" dirty="0">
                <a:latin typeface="Calibri"/>
                <a:cs typeface="Calibri"/>
              </a:rPr>
              <a:t>8-</a:t>
            </a:r>
            <a:r>
              <a:rPr sz="1050" dirty="0">
                <a:latin typeface="Calibri"/>
                <a:cs typeface="Calibri"/>
              </a:rPr>
              <a:t>key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antiglare keyboard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 </a:t>
            </a:r>
            <a:r>
              <a:rPr sz="1050" spc="-10" dirty="0">
                <a:latin typeface="Calibri"/>
                <a:cs typeface="Calibri"/>
              </a:rPr>
              <a:t>wear-</a:t>
            </a:r>
            <a:r>
              <a:rPr sz="1050" dirty="0">
                <a:latin typeface="Calibri"/>
                <a:cs typeface="Calibri"/>
              </a:rPr>
              <a:t>proof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aggressive environments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(made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Germany).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microchip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analyzer.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6966584"/>
            <a:ext cx="4879340" cy="2072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New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set: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reflected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form;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uploaded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memory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PC;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25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facilitates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correction.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following: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petrols;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fuels;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9153" y="855980"/>
            <a:ext cx="3272790" cy="35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solidification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type;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026921"/>
            <a:ext cx="92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0" dirty="0">
                <a:latin typeface="Calibri"/>
                <a:cs typeface="Calibri"/>
              </a:rPr>
              <a:t>•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1340866"/>
            <a:ext cx="92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0" dirty="0">
                <a:latin typeface="Calibri"/>
                <a:cs typeface="Calibri"/>
              </a:rPr>
              <a:t>•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9153" y="1340866"/>
            <a:ext cx="18859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0" dirty="0">
                <a:latin typeface="Calibri"/>
                <a:cs typeface="Calibri"/>
              </a:rPr>
              <a:t> fuel;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1654809"/>
            <a:ext cx="927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0" dirty="0">
                <a:latin typeface="Calibri"/>
                <a:cs typeface="Calibri"/>
              </a:rPr>
              <a:t>•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9153" y="1654809"/>
            <a:ext cx="23736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Petrol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breakdown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(oxidative</a:t>
            </a:r>
            <a:r>
              <a:rPr sz="1050" spc="-10" dirty="0">
                <a:latin typeface="Calibri"/>
                <a:cs typeface="Calibri"/>
              </a:rPr>
              <a:t> stability);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2256180"/>
            <a:ext cx="584136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10" dirty="0">
                <a:latin typeface="Calibri"/>
                <a:cs typeface="Calibri"/>
              </a:rPr>
              <a:t> small-</a:t>
            </a:r>
            <a:r>
              <a:rPr sz="1050" dirty="0">
                <a:latin typeface="Calibri"/>
                <a:cs typeface="Calibri"/>
              </a:rPr>
              <a:t>sized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intended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rapid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monitoring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field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conditions. </a:t>
            </a:r>
            <a:r>
              <a:rPr sz="1050" dirty="0">
                <a:latin typeface="Calibri"/>
                <a:cs typeface="Calibri"/>
              </a:rPr>
              <a:t>Operating conditions: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-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°С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+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45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°С.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АА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(R6)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USB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port.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621023"/>
            <a:ext cx="5943600" cy="4866513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35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dirty="0">
                <a:latin typeface="Calibri"/>
                <a:cs typeface="Calibri"/>
              </a:rPr>
              <a:t>Instrument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Capabilities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36624" y="1675129"/>
          <a:ext cx="5908040" cy="5153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4155"/>
                <a:gridCol w="2251710"/>
                <a:gridCol w="2078354"/>
              </a:tblGrid>
              <a:tr h="334645"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 b="1" spc="-10" dirty="0">
                          <a:solidFill>
                            <a:srgbClr val="216185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 b="1" spc="-10" dirty="0">
                          <a:solidFill>
                            <a:srgbClr val="216185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050" b="1" spc="-10" dirty="0">
                          <a:solidFill>
                            <a:srgbClr val="216185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14935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  <a:tr h="1017905"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gasoline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octane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level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Research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(RON),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motor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(MON)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method.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 marR="170180">
                        <a:lnSpc>
                          <a:spcPct val="12860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Anti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Knocking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Index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AKI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(Pump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octane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PON).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8226-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82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(ASTM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2699-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86),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511-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82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(ASTM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2700-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86),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51105-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97,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51866-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2002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(ЕН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228-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99)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level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addition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number,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pour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point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defined.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305-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82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(ASTM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D4737-03),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 marR="371475">
                        <a:lnSpc>
                          <a:spcPct val="126699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3122-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67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(ASTM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613,EN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ISO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5165)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 pour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point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determined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depending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diesel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number.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Informative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4445" marR="199390">
                        <a:lnSpc>
                          <a:spcPts val="1270"/>
                        </a:lnSpc>
                        <a:spcBef>
                          <a:spcPts val="15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Determination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r>
                        <a:rPr sz="1050" spc="6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7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r>
                        <a:rPr sz="1050" spc="7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(S-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summer,</a:t>
                      </a:r>
                      <a:r>
                        <a:rPr sz="1050" spc="5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W-winter,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 marR="125730">
                        <a:lnSpc>
                          <a:spcPct val="12860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1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arctic)</a:t>
                      </a:r>
                      <a:r>
                        <a:rPr sz="1050" spc="16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1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determineddepending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pourpoint.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Informative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4445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Kerosene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content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Kerosene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content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determined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percentage.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Informative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Gasoline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 marR="589280">
                        <a:lnSpc>
                          <a:spcPct val="128600"/>
                        </a:lnSpc>
                        <a:spcBef>
                          <a:spcPts val="1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breakdown</a:t>
                      </a:r>
                      <a:r>
                        <a:rPr sz="1050" spc="-4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time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(oxidation stability)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Breakdown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measured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minutes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prior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selection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gasoline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grade.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4039-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88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(ASTM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525),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44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GOST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52068-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2003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B9C5C7"/>
                      </a:solidFill>
                      <a:prstDash val="solid"/>
                    </a:lnL>
                    <a:lnR w="9525">
                      <a:solidFill>
                        <a:srgbClr val="B9C5C7"/>
                      </a:solidFill>
                      <a:prstDash val="solid"/>
                    </a:lnR>
                    <a:lnT w="9525">
                      <a:solidFill>
                        <a:srgbClr val="B9C5C7"/>
                      </a:solidFill>
                      <a:prstDash val="solid"/>
                    </a:lnT>
                    <a:lnB w="9525">
                      <a:solidFill>
                        <a:srgbClr val="B9C5C7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02004" y="6850151"/>
            <a:ext cx="3903979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2375" marR="5080" indent="-576580">
              <a:lnSpc>
                <a:spcPct val="117100"/>
              </a:lnSpc>
              <a:spcBef>
                <a:spcPts val="100"/>
              </a:spcBef>
            </a:pPr>
            <a:r>
              <a:rPr sz="1050" b="1" i="1" dirty="0">
                <a:solidFill>
                  <a:srgbClr val="FF0000"/>
                </a:solidFill>
                <a:latin typeface="Calibri"/>
                <a:cs typeface="Calibri"/>
              </a:rPr>
              <a:t>Note!</a:t>
            </a:r>
            <a:r>
              <a:rPr sz="1050" b="1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050" b="1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Calibri"/>
                <a:cs typeface="Calibri"/>
              </a:rPr>
              <a:t>measurement</a:t>
            </a:r>
            <a:r>
              <a:rPr sz="1050" b="1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Calibri"/>
                <a:cs typeface="Calibri"/>
              </a:rPr>
              <a:t>ranges</a:t>
            </a:r>
            <a:r>
              <a:rPr sz="1050" b="1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50" b="1" i="1" spc="-25" dirty="0">
                <a:solidFill>
                  <a:srgbClr val="FF0000"/>
                </a:solidFill>
                <a:latin typeface="Calibri"/>
                <a:cs typeface="Calibri"/>
              </a:rPr>
              <a:t>can </a:t>
            </a:r>
            <a:r>
              <a:rPr sz="1050" b="1" i="1" dirty="0">
                <a:solidFill>
                  <a:srgbClr val="FF0000"/>
                </a:solidFill>
                <a:latin typeface="Calibri"/>
                <a:cs typeface="Calibri"/>
              </a:rPr>
              <a:t>be </a:t>
            </a:r>
            <a:r>
              <a:rPr sz="1050" b="1" i="1" spc="-10" dirty="0">
                <a:solidFill>
                  <a:srgbClr val="FF0000"/>
                </a:solidFill>
                <a:latin typeface="Calibri"/>
                <a:cs typeface="Calibri"/>
              </a:rPr>
              <a:t>customized.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78712" y="7561453"/>
          <a:ext cx="5963285" cy="1380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605"/>
                <a:gridCol w="4034790"/>
                <a:gridCol w="1041400"/>
                <a:gridCol w="662939"/>
              </a:tblGrid>
              <a:tr h="423545">
                <a:tc>
                  <a:txBody>
                    <a:bodyPr/>
                    <a:lstStyle/>
                    <a:p>
                      <a:pPr marR="62230" algn="ctr">
                        <a:lnSpc>
                          <a:spcPts val="1235"/>
                        </a:lnSpc>
                      </a:pPr>
                      <a:r>
                        <a:rPr sz="1050" b="1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#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5"/>
                        </a:lnSpc>
                      </a:pPr>
                      <a:r>
                        <a:rPr sz="1050" b="1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Parameter </a:t>
                      </a:r>
                      <a:r>
                        <a:rPr sz="1050" b="1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marR="247650">
                        <a:lnSpc>
                          <a:spcPts val="1270"/>
                        </a:lnSpc>
                        <a:spcBef>
                          <a:spcPts val="5"/>
                        </a:spcBef>
                      </a:pPr>
                      <a:r>
                        <a:rPr sz="1050" b="1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 units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5"/>
                        </a:lnSpc>
                      </a:pPr>
                      <a:r>
                        <a:rPr sz="1050" b="1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R="60960" algn="ctr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Measured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petrols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octane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numbers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range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40-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135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9240">
                <a:tc>
                  <a:txBody>
                    <a:bodyPr/>
                    <a:lstStyle/>
                    <a:p>
                      <a:pPr marR="60960" algn="ctr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octane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basic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error,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max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±0.5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3705">
                <a:tc>
                  <a:txBody>
                    <a:bodyPr/>
                    <a:lstStyle/>
                    <a:p>
                      <a:pPr marR="60960" algn="ctr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difference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between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parallel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octane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measurements,</a:t>
                      </a:r>
                      <a:r>
                        <a:rPr sz="1050" spc="6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±0.2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78712" y="1046987"/>
          <a:ext cx="5963285" cy="4397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605"/>
                <a:gridCol w="4034790"/>
                <a:gridCol w="1041400"/>
                <a:gridCol w="662939"/>
              </a:tblGrid>
              <a:tr h="280670">
                <a:tc>
                  <a:txBody>
                    <a:bodyPr/>
                    <a:lstStyle/>
                    <a:p>
                      <a:pPr marR="60960" algn="ctr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Petrol oxidation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breakdown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time measurement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range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50-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2400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R="60960" algn="ctr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basic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error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petrol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oxidation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breakdown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R="60960" algn="ctr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numbers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</a:t>
                      </a:r>
                      <a:r>
                        <a:rPr sz="1050" spc="-4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range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20-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100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R="60960" algn="ctr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basic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error limit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 cetane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numbers,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±1.0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9430">
                <a:tc>
                  <a:txBody>
                    <a:bodyPr/>
                    <a:lstStyle/>
                    <a:p>
                      <a:pPr marR="60960" algn="ctr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difference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between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numbers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parallel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measurements,</a:t>
                      </a:r>
                      <a:r>
                        <a:rPr sz="1050" spc="6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max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±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0.5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R="60960" algn="ctr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error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limit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when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determining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diesel-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pour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point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ºC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1935">
                <a:tc>
                  <a:txBody>
                    <a:bodyPr/>
                    <a:lstStyle/>
                    <a:p>
                      <a:pPr marL="1270" algn="ctr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Kerosene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content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determination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range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diesel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0-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95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1270" algn="ctr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Acceptable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basic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error limit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when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determining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kerosene</a:t>
                      </a:r>
                      <a:r>
                        <a:rPr sz="1050" spc="-1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content</a:t>
                      </a:r>
                      <a:r>
                        <a:rPr sz="1050" spc="-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diesel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fuels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1270" algn="ctr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Measurement</a:t>
                      </a:r>
                      <a:r>
                        <a:rPr sz="1050" spc="-5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sec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1–5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3204">
                <a:tc>
                  <a:txBody>
                    <a:bodyPr/>
                    <a:lstStyle/>
                    <a:p>
                      <a:pPr marL="1270" algn="ctr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Insufficient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indication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threshold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V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5.4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useful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life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Minimum</a:t>
                      </a:r>
                      <a:r>
                        <a:rPr sz="1050" spc="-3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years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2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4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Overall</a:t>
                      </a:r>
                      <a:r>
                        <a:rPr sz="1050" spc="-2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of: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electronic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module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4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40"/>
                        </a:lnSpc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100х210х40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sensor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#1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mm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60х100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19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3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weight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50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230"/>
                        </a:lnSpc>
                      </a:pPr>
                      <a:r>
                        <a:rPr sz="1050" spc="-25" dirty="0">
                          <a:solidFill>
                            <a:srgbClr val="222B2C"/>
                          </a:solidFill>
                          <a:latin typeface="Calibri"/>
                          <a:cs typeface="Calibri"/>
                        </a:rPr>
                        <a:t>680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5748909"/>
            <a:ext cx="2076450" cy="1443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Supplying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Electronic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module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25"/>
              </a:spcBef>
              <a:buChar char="•"/>
              <a:tabLst>
                <a:tab pos="469265" algn="l"/>
                <a:tab pos="1383665" algn="l"/>
              </a:tabLst>
            </a:pPr>
            <a:r>
              <a:rPr sz="1050" dirty="0">
                <a:latin typeface="Calibri"/>
                <a:cs typeface="Calibri"/>
              </a:rPr>
              <a:t>Sensor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#1</a:t>
            </a:r>
            <a:r>
              <a:rPr sz="1050" dirty="0">
                <a:latin typeface="Calibri"/>
                <a:cs typeface="Calibri"/>
              </a:rPr>
              <a:t>	1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piece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imitator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piece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Char char="•"/>
              <a:tabLst>
                <a:tab pos="469265" algn="l"/>
              </a:tabLst>
            </a:pPr>
            <a:r>
              <a:rPr sz="1050" spc="-10" dirty="0">
                <a:latin typeface="Calibri"/>
                <a:cs typeface="Calibri"/>
              </a:rPr>
              <a:t>Mini-</a:t>
            </a:r>
            <a:r>
              <a:rPr sz="1050" dirty="0">
                <a:latin typeface="Calibri"/>
                <a:cs typeface="Calibri"/>
              </a:rPr>
              <a:t>USB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cable</a:t>
            </a:r>
            <a:r>
              <a:rPr sz="1050" spc="4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 </a:t>
            </a:r>
            <a:r>
              <a:rPr sz="1050" spc="-20" dirty="0">
                <a:latin typeface="Calibri"/>
                <a:cs typeface="Calibri"/>
              </a:rPr>
              <a:t>piece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8335" y="6062853"/>
            <a:ext cx="4140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1</a:t>
            </a:r>
            <a:r>
              <a:rPr sz="1050" spc="-10" dirty="0">
                <a:latin typeface="Calibri"/>
                <a:cs typeface="Calibri"/>
              </a:rPr>
              <a:t> piece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7320153"/>
            <a:ext cx="2816225" cy="1444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5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(option)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removed)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Char char="•"/>
              <a:tabLst>
                <a:tab pos="469265" algn="l"/>
                <a:tab pos="1383665" algn="l"/>
              </a:tabLst>
            </a:pPr>
            <a:r>
              <a:rPr sz="1050" dirty="0">
                <a:latin typeface="Calibri"/>
                <a:cs typeface="Calibri"/>
              </a:rPr>
              <a:t>User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manual</a:t>
            </a:r>
            <a:r>
              <a:rPr sz="1050" dirty="0">
                <a:latin typeface="Calibri"/>
                <a:cs typeface="Calibri"/>
              </a:rPr>
              <a:t>	1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piece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Char char="•"/>
              <a:tabLst>
                <a:tab pos="469265" algn="l"/>
                <a:tab pos="1841500" algn="l"/>
              </a:tabLst>
            </a:pPr>
            <a:r>
              <a:rPr sz="1050" dirty="0">
                <a:latin typeface="Calibri"/>
                <a:cs typeface="Calibri"/>
              </a:rPr>
              <a:t>Warranty</a:t>
            </a:r>
            <a:r>
              <a:rPr sz="1050" spc="-10" dirty="0">
                <a:latin typeface="Calibri"/>
                <a:cs typeface="Calibri"/>
              </a:rPr>
              <a:t> certificate</a:t>
            </a:r>
            <a:r>
              <a:rPr sz="1050" dirty="0">
                <a:latin typeface="Calibri"/>
                <a:cs typeface="Calibri"/>
              </a:rPr>
              <a:t>	1</a:t>
            </a:r>
            <a:r>
              <a:rPr sz="1050" spc="-10" dirty="0">
                <a:latin typeface="Calibri"/>
                <a:cs typeface="Calibri"/>
              </a:rPr>
              <a:t> piece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25"/>
              </a:spcBef>
              <a:buChar char="•"/>
              <a:tabLst>
                <a:tab pos="469265" algn="l"/>
                <a:tab pos="1383665" algn="l"/>
              </a:tabLst>
            </a:pPr>
            <a:r>
              <a:rPr sz="1050" dirty="0">
                <a:latin typeface="Calibri"/>
                <a:cs typeface="Calibri"/>
              </a:rPr>
              <a:t>Quick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start</a:t>
            </a:r>
            <a:r>
              <a:rPr sz="1050" dirty="0">
                <a:latin typeface="Calibri"/>
                <a:cs typeface="Calibri"/>
              </a:rPr>
              <a:t>	1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piece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Char char="•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Tool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canvas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bag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piece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02734" y="7320153"/>
            <a:ext cx="4660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4</a:t>
            </a:r>
            <a:r>
              <a:rPr sz="1050" spc="-10" dirty="0">
                <a:latin typeface="Calibri"/>
                <a:cs typeface="Calibri"/>
              </a:rPr>
              <a:t> pieces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653285"/>
            <a:ext cx="165100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OCTANE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CETANE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ANALYZER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Lab130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492878"/>
            <a:ext cx="5922010" cy="4597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Instrument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introduction</a:t>
            </a:r>
            <a:endParaRPr sz="1050">
              <a:latin typeface="Calibri"/>
              <a:cs typeface="Calibri"/>
            </a:endParaRPr>
          </a:p>
          <a:p>
            <a:pPr marL="12700" marR="31115">
              <a:lnSpc>
                <a:spcPct val="101800"/>
              </a:lnSpc>
            </a:pPr>
            <a:r>
              <a:rPr sz="1050" dirty="0">
                <a:latin typeface="Calibri"/>
                <a:cs typeface="Calibri"/>
              </a:rPr>
              <a:t>Lab130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quick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not </a:t>
            </a:r>
            <a:r>
              <a:rPr sz="1050" dirty="0">
                <a:latin typeface="Calibri"/>
                <a:cs typeface="Calibri"/>
              </a:rPr>
              <a:t>damage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laboratory,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site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inspection.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domestic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first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-10" dirty="0">
                <a:latin typeface="Calibri"/>
                <a:cs typeface="Calibri"/>
              </a:rPr>
              <a:t> detect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dielectric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international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standards </a:t>
            </a:r>
            <a:r>
              <a:rPr sz="1050" dirty="0">
                <a:latin typeface="Calibri"/>
                <a:cs typeface="Calibri"/>
              </a:rPr>
              <a:t>(ASTM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D2699-</a:t>
            </a:r>
            <a:r>
              <a:rPr sz="1050" dirty="0">
                <a:latin typeface="Calibri"/>
                <a:cs typeface="Calibri"/>
              </a:rPr>
              <a:t>86,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0" dirty="0">
                <a:latin typeface="Calibri"/>
                <a:cs typeface="Calibri"/>
              </a:rPr>
              <a:t> D2700-</a:t>
            </a:r>
            <a:r>
              <a:rPr sz="1050" dirty="0">
                <a:latin typeface="Calibri"/>
                <a:cs typeface="Calibri"/>
              </a:rPr>
              <a:t>86),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commonly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correspond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study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CN.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Main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1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Measure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number.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authoritative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database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0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0.2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units.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additives.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antiknock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(AKI).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10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type.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Powerful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chip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quickly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data.</a:t>
            </a:r>
            <a:endParaRPr sz="1050">
              <a:latin typeface="Calibri"/>
              <a:cs typeface="Calibri"/>
            </a:endParaRPr>
          </a:p>
          <a:p>
            <a:pPr marL="12700" marR="5080" indent="111125">
              <a:lnSpc>
                <a:spcPct val="101899"/>
              </a:lnSpc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adapt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variety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conditions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measurement.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30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Easy operation, small size,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 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carry,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cabinet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vibration-</a:t>
            </a:r>
            <a:r>
              <a:rPr sz="1050" dirty="0">
                <a:latin typeface="Calibri"/>
                <a:cs typeface="Calibri"/>
              </a:rPr>
              <a:t>proof, </a:t>
            </a:r>
            <a:r>
              <a:rPr sz="1050" spc="-10" dirty="0">
                <a:latin typeface="Calibri"/>
                <a:cs typeface="Calibri"/>
              </a:rPr>
              <a:t>anti-</a:t>
            </a:r>
            <a:r>
              <a:rPr sz="1050" dirty="0">
                <a:latin typeface="Calibri"/>
                <a:cs typeface="Calibri"/>
              </a:rPr>
              <a:t>solvent, sealing, </a:t>
            </a:r>
            <a:r>
              <a:rPr sz="1050" spc="-10" dirty="0">
                <a:latin typeface="Calibri"/>
                <a:cs typeface="Calibri"/>
              </a:rPr>
              <a:t>low-cost.</a:t>
            </a:r>
            <a:endParaRPr sz="1050">
              <a:latin typeface="Calibri"/>
              <a:cs typeface="Calibri"/>
            </a:endParaRPr>
          </a:p>
          <a:p>
            <a:pPr marL="12700" marR="65405">
              <a:lnSpc>
                <a:spcPct val="101000"/>
              </a:lnSpc>
              <a:spcBef>
                <a:spcPts val="10"/>
              </a:spcBef>
            </a:pPr>
            <a:r>
              <a:rPr sz="1050" dirty="0">
                <a:latin typeface="Calibri"/>
                <a:cs typeface="Calibri"/>
              </a:rPr>
              <a:t>●Can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 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RS232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transmission </a:t>
            </a:r>
            <a:r>
              <a:rPr sz="1050" dirty="0">
                <a:latin typeface="Calibri"/>
                <a:cs typeface="Calibri"/>
              </a:rPr>
              <a:t>lines,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you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by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computer.</a:t>
            </a:r>
            <a:endParaRPr sz="1050">
              <a:latin typeface="Calibri"/>
              <a:cs typeface="Calibri"/>
            </a:endParaRPr>
          </a:p>
          <a:p>
            <a:pPr marL="12700" marR="205104" indent="111125">
              <a:lnSpc>
                <a:spcPct val="101699"/>
              </a:lnSpc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Traditional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inspection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requires </a:t>
            </a:r>
            <a:r>
              <a:rPr sz="1050" dirty="0">
                <a:latin typeface="Calibri"/>
                <a:cs typeface="Calibri"/>
              </a:rPr>
              <a:t>professional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personnel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tedious,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large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reference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maintenance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expensive.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difficulties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ordinary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users.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Lab130</a:t>
            </a:r>
            <a:r>
              <a:rPr sz="1050" spc="-20" dirty="0">
                <a:latin typeface="Calibri"/>
                <a:cs typeface="Calibri"/>
              </a:rPr>
              <a:t> fuel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traditional</a:t>
            </a:r>
            <a:r>
              <a:rPr sz="1050" spc="-10" dirty="0">
                <a:latin typeface="Calibri"/>
                <a:cs typeface="Calibri"/>
              </a:rPr>
              <a:t> method.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dirty="0">
                <a:latin typeface="Calibri"/>
                <a:cs typeface="Calibri"/>
              </a:rPr>
              <a:t>Measurement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principle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203323"/>
            <a:ext cx="1949801" cy="2125344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73750" cy="443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marR="290830">
              <a:lnSpc>
                <a:spcPts val="1280"/>
              </a:lnSpc>
              <a:spcBef>
                <a:spcPts val="45"/>
              </a:spcBef>
            </a:pP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principle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insulating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permeability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characteristics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electromagnetic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By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dielectric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properties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compared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known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existence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</a:t>
            </a:r>
            <a:endParaRPr sz="1050">
              <a:latin typeface="Calibri"/>
              <a:cs typeface="Calibri"/>
            </a:endParaRPr>
          </a:p>
          <a:p>
            <a:pPr marL="12700" marR="428625">
              <a:lnSpc>
                <a:spcPts val="127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memory,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thereby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sensitive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tiny </a:t>
            </a:r>
            <a:r>
              <a:rPr sz="1050" dirty="0">
                <a:latin typeface="Calibri"/>
                <a:cs typeface="Calibri"/>
              </a:rPr>
              <a:t>dielectric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1240"/>
              </a:lnSpc>
            </a:pPr>
            <a:r>
              <a:rPr sz="1050" spc="-10" dirty="0">
                <a:latin typeface="Calibri"/>
                <a:cs typeface="Calibri"/>
              </a:rPr>
              <a:t>parameters.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1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project: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diesel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1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D2699-</a:t>
            </a:r>
            <a:r>
              <a:rPr sz="1050" dirty="0">
                <a:latin typeface="Calibri"/>
                <a:cs typeface="Calibri"/>
              </a:rPr>
              <a:t>86,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D2700-</a:t>
            </a:r>
            <a:r>
              <a:rPr sz="1050" spc="-25" dirty="0">
                <a:latin typeface="Calibri"/>
                <a:cs typeface="Calibri"/>
              </a:rPr>
              <a:t>86.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1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D4737-</a:t>
            </a:r>
            <a:r>
              <a:rPr sz="1050" dirty="0">
                <a:latin typeface="Calibri"/>
                <a:cs typeface="Calibri"/>
              </a:rPr>
              <a:t>03,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D613,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ISO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5165.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1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:40-</a:t>
            </a:r>
            <a:r>
              <a:rPr sz="1050" dirty="0">
                <a:latin typeface="Calibri"/>
                <a:cs typeface="Calibri"/>
              </a:rPr>
              <a:t>120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(accuracy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0.5),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:20-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(accuracy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1)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20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Each sample</a:t>
            </a:r>
            <a:r>
              <a:rPr sz="1050" spc="-10" dirty="0">
                <a:latin typeface="Calibri"/>
                <a:cs typeface="Calibri"/>
              </a:rPr>
              <a:t> measurement</a:t>
            </a:r>
            <a:r>
              <a:rPr sz="1050" dirty="0">
                <a:latin typeface="Calibri"/>
                <a:cs typeface="Calibri"/>
              </a:rPr>
              <a:t> time: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&lt;8 </a:t>
            </a:r>
            <a:r>
              <a:rPr sz="1050" spc="-10" dirty="0">
                <a:latin typeface="Calibri"/>
                <a:cs typeface="Calibri"/>
              </a:rPr>
              <a:t>seconds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04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current </a:t>
            </a:r>
            <a:r>
              <a:rPr sz="1050" spc="-10" dirty="0">
                <a:latin typeface="Calibri"/>
                <a:cs typeface="Calibri"/>
              </a:rPr>
              <a:t>consumption: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30mA,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15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Battery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hours</a:t>
            </a:r>
            <a:endParaRPr sz="1050">
              <a:latin typeface="Calibri"/>
              <a:cs typeface="Calibri"/>
            </a:endParaRPr>
          </a:p>
          <a:p>
            <a:pPr marL="12700" marR="5080" indent="111125">
              <a:lnSpc>
                <a:spcPct val="119000"/>
              </a:lnSpc>
              <a:spcBef>
                <a:spcPts val="50"/>
              </a:spcBef>
              <a:buChar char="●"/>
              <a:tabLst>
                <a:tab pos="123825" algn="l"/>
              </a:tabLst>
            </a:pPr>
            <a:r>
              <a:rPr sz="1050" dirty="0">
                <a:latin typeface="Calibri"/>
                <a:cs typeface="Calibri"/>
              </a:rPr>
              <a:t>Operating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80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+40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°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30%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81%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R.H.,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pressure </a:t>
            </a:r>
            <a:r>
              <a:rPr sz="1050" dirty="0">
                <a:latin typeface="Calibri"/>
                <a:cs typeface="Calibri"/>
              </a:rPr>
              <a:t>64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106kPa</a:t>
            </a:r>
            <a:endParaRPr sz="105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204"/>
              </a:spcBef>
              <a:buChar char="●"/>
              <a:tabLst>
                <a:tab pos="123825" algn="l"/>
              </a:tabLst>
            </a:pPr>
            <a:r>
              <a:rPr sz="1050" spc="-10" dirty="0">
                <a:latin typeface="Calibri"/>
                <a:cs typeface="Calibri"/>
              </a:rPr>
              <a:t>Dimensions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60mm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100mm,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050" dirty="0">
                <a:latin typeface="Calibri"/>
                <a:cs typeface="Calibri"/>
              </a:rPr>
              <a:t>Host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236mmx130mmx43mm</a:t>
            </a:r>
            <a:endParaRPr sz="1050">
              <a:latin typeface="Calibri"/>
              <a:cs typeface="Calibri"/>
            </a:endParaRPr>
          </a:p>
          <a:p>
            <a:pPr marL="12700" marR="3953510">
              <a:lnSpc>
                <a:spcPct val="102899"/>
              </a:lnSpc>
              <a:spcBef>
                <a:spcPts val="116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Portable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Octane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Cetane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dirty="0">
                <a:latin typeface="Calibri"/>
                <a:cs typeface="Calibri"/>
              </a:rPr>
              <a:t>Model ID: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dirty="0">
                <a:latin typeface="Calibri"/>
                <a:cs typeface="Calibri"/>
              </a:rPr>
              <a:t>Lab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131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579614"/>
            <a:ext cx="5968365" cy="1564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94"/>
              </a:spcBef>
            </a:pP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International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Precision </a:t>
            </a:r>
            <a:r>
              <a:rPr sz="1050" dirty="0">
                <a:latin typeface="Calibri"/>
                <a:cs typeface="Calibri"/>
              </a:rPr>
              <a:t>inductive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indicators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reached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overreached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domestic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10" dirty="0">
                <a:latin typeface="Calibri"/>
                <a:cs typeface="Calibri"/>
              </a:rPr>
              <a:t> damage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field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artificial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intelligence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strong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Working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environment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438140"/>
            <a:ext cx="2838450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cac\SYNERGY SCAN CAC ORIGINAL DOCUMENTS_page-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3582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36615" cy="8219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box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field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under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Instrument’s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includes: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(environment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temperature):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spc="-10" dirty="0">
                <a:latin typeface="Calibri"/>
                <a:cs typeface="Calibri"/>
              </a:rPr>
              <a:t>5°C~+30°C</a:t>
            </a:r>
            <a:endParaRPr sz="1050">
              <a:latin typeface="Calibri"/>
              <a:cs typeface="Calibri"/>
            </a:endParaRPr>
          </a:p>
          <a:p>
            <a:pPr marL="12700" marR="3933825" indent="-3175">
              <a:lnSpc>
                <a:spcPct val="196200"/>
              </a:lnSpc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Relative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80%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(≤25°C) </a:t>
            </a:r>
            <a:r>
              <a:rPr sz="1050" dirty="0">
                <a:latin typeface="Calibri"/>
                <a:cs typeface="Calibri"/>
              </a:rPr>
              <a:t>4.atmospheric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84~106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KPa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050" dirty="0">
                <a:latin typeface="Calibri"/>
                <a:cs typeface="Calibri"/>
              </a:rPr>
              <a:t>5.power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(AA)6V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gasoline’s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value</a:t>
            </a:r>
            <a:endParaRPr sz="1050">
              <a:latin typeface="Calibri"/>
              <a:cs typeface="Calibri"/>
            </a:endParaRPr>
          </a:p>
          <a:p>
            <a:pPr marL="12700" marR="80010" indent="-3175">
              <a:lnSpc>
                <a:spcPct val="117500"/>
              </a:lnSpc>
              <a:spcBef>
                <a:spcPts val="98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Varieties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inspection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value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blended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Methanol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Ethanol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stone </a:t>
            </a:r>
            <a:r>
              <a:rPr sz="1050" dirty="0">
                <a:latin typeface="Calibri"/>
                <a:cs typeface="Calibri"/>
              </a:rPr>
              <a:t>brain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customer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mode;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mode, </a:t>
            </a:r>
            <a:r>
              <a:rPr sz="1050" dirty="0">
                <a:latin typeface="Calibri"/>
                <a:cs typeface="Calibri"/>
              </a:rPr>
              <a:t>general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biodiesel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customer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mode.</a:t>
            </a:r>
            <a:endParaRPr sz="1050">
              <a:latin typeface="Calibri"/>
              <a:cs typeface="Calibri"/>
            </a:endParaRPr>
          </a:p>
          <a:p>
            <a:pPr marL="12700" marR="183515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feature,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pursue</a:t>
            </a:r>
            <a:r>
              <a:rPr sz="1050" spc="-25" dirty="0">
                <a:latin typeface="Calibri"/>
                <a:cs typeface="Calibri"/>
              </a:rPr>
              <a:t> one 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-10" dirty="0">
                <a:latin typeface="Calibri"/>
                <a:cs typeface="Calibri"/>
              </a:rPr>
              <a:t> two-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-10" dirty="0">
                <a:latin typeface="Calibri"/>
                <a:cs typeface="Calibri"/>
              </a:rPr>
              <a:t> three-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revise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error.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regulate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according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certain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problems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backlit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it’s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dark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situation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directive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dump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energy,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battery’s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left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energy</a:t>
            </a:r>
            <a:endParaRPr sz="1050">
              <a:latin typeface="Calibri"/>
              <a:cs typeface="Calibri"/>
            </a:endParaRPr>
          </a:p>
          <a:p>
            <a:pPr marL="12700" marR="9525" indent="-3175">
              <a:lnSpc>
                <a:spcPct val="1176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possesses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sleep;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power-</a:t>
            </a:r>
            <a:r>
              <a:rPr sz="1050" dirty="0">
                <a:latin typeface="Calibri"/>
                <a:cs typeface="Calibri"/>
              </a:rPr>
              <a:t>off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function;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(manufacturer’s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designated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report directly.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storage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printed.</a:t>
            </a:r>
            <a:endParaRPr sz="1050">
              <a:latin typeface="Calibri"/>
              <a:cs typeface="Calibri"/>
            </a:endParaRPr>
          </a:p>
          <a:p>
            <a:pPr marL="12700" marR="210185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reliability,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harsh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environment, </a:t>
            </a:r>
            <a:r>
              <a:rPr sz="1050" dirty="0">
                <a:latin typeface="Calibri"/>
                <a:cs typeface="Calibri"/>
              </a:rPr>
              <a:t>resistance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vibration,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impact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electromagnetic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interference.</a:t>
            </a:r>
            <a:endParaRPr sz="105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822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7620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box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field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under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instrument’s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7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mainly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includes: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(environment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temperature):</a:t>
            </a:r>
            <a:r>
              <a:rPr sz="1050" spc="-10" dirty="0">
                <a:latin typeface="Calibri"/>
                <a:cs typeface="Calibri"/>
              </a:rPr>
              <a:t> -5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80" dirty="0">
                <a:latin typeface="MS PGothic"/>
                <a:cs typeface="MS PGothic"/>
              </a:rPr>
              <a:t> 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-</a:t>
            </a:r>
            <a:r>
              <a:rPr sz="1050" spc="-20" dirty="0">
                <a:latin typeface="Calibri"/>
                <a:cs typeface="Calibri"/>
              </a:rPr>
              <a:t> +30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14300" indent="-104775">
              <a:lnSpc>
                <a:spcPct val="100000"/>
              </a:lnSpc>
              <a:spcBef>
                <a:spcPts val="13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80%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(≤25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)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84—106KPa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(AA)</a:t>
            </a:r>
            <a:r>
              <a:rPr sz="1050" spc="-25" dirty="0">
                <a:latin typeface="Calibri"/>
                <a:cs typeface="Calibri"/>
              </a:rPr>
              <a:t> 6V</a:t>
            </a:r>
            <a:endParaRPr sz="1050">
              <a:latin typeface="Calibri"/>
              <a:cs typeface="Calibri"/>
            </a:endParaRPr>
          </a:p>
          <a:p>
            <a:pPr marL="12700" marR="97790" indent="-3175">
              <a:lnSpc>
                <a:spcPts val="2480"/>
              </a:lnSpc>
              <a:spcBef>
                <a:spcPts val="95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spc="-10" dirty="0">
                <a:latin typeface="Calibri"/>
                <a:cs typeface="Calibri"/>
              </a:rPr>
              <a:t>	HK-</a:t>
            </a:r>
            <a:r>
              <a:rPr sz="1050" dirty="0">
                <a:latin typeface="Calibri"/>
                <a:cs typeface="Calibri"/>
              </a:rPr>
              <a:t>LAB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132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diesel 7.HK-</a:t>
            </a:r>
            <a:r>
              <a:rPr sz="1050" dirty="0">
                <a:latin typeface="Calibri"/>
                <a:cs typeface="Calibri"/>
              </a:rPr>
              <a:t>LAB133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analyzer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224910"/>
            <a:ext cx="282956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Octane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Number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Cetane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Number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(Desktop)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 ID:</a:t>
            </a: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SYD-QX-</a:t>
            </a:r>
            <a:r>
              <a:rPr sz="105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837301"/>
            <a:ext cx="5963920" cy="3255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84455">
              <a:lnSpc>
                <a:spcPct val="117100"/>
              </a:lnSpc>
              <a:spcBef>
                <a:spcPts val="985"/>
              </a:spcBef>
            </a:pPr>
            <a:r>
              <a:rPr sz="1050" spc="-10" dirty="0">
                <a:latin typeface="Calibri"/>
                <a:cs typeface="Calibri"/>
              </a:rPr>
              <a:t>SYD-</a:t>
            </a:r>
            <a:r>
              <a:rPr sz="1050" spc="-20" dirty="0">
                <a:latin typeface="Calibri"/>
                <a:cs typeface="Calibri"/>
              </a:rPr>
              <a:t>QX-</a:t>
            </a:r>
            <a:r>
              <a:rPr sz="1050" dirty="0">
                <a:latin typeface="Calibri"/>
                <a:cs typeface="Calibri"/>
              </a:rPr>
              <a:t>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company's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determine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blended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ethanol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also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60"/>
              </a:spcBef>
            </a:pP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automobile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It’s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dual-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international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fast.</a:t>
            </a:r>
            <a:endParaRPr sz="1050"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1125"/>
              </a:spcBef>
              <a:buAutoNum type="romanUcPeriod"/>
              <a:tabLst>
                <a:tab pos="203200" algn="l"/>
              </a:tabLst>
            </a:pP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characteristics</a:t>
            </a:r>
            <a:endParaRPr sz="1050">
              <a:latin typeface="Calibri"/>
              <a:cs typeface="Calibri"/>
            </a:endParaRPr>
          </a:p>
          <a:p>
            <a:pPr marL="12700" marR="219710" lvl="1" indent="-3175">
              <a:lnSpc>
                <a:spcPct val="117100"/>
              </a:lnSpc>
              <a:spcBef>
                <a:spcPts val="99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innovative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strong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anti-interference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capability,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deviation,</a:t>
            </a:r>
            <a:r>
              <a:rPr sz="1050" spc="-20" dirty="0">
                <a:latin typeface="Calibri"/>
                <a:cs typeface="Calibri"/>
              </a:rPr>
              <a:t> high </a:t>
            </a:r>
            <a:r>
              <a:rPr sz="1050" dirty="0">
                <a:latin typeface="Calibri"/>
                <a:cs typeface="Calibri"/>
              </a:rPr>
              <a:t>precision,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reproducibility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repeatability.</a:t>
            </a:r>
            <a:endParaRPr sz="1050">
              <a:latin typeface="Calibri"/>
              <a:cs typeface="Calibri"/>
            </a:endParaRPr>
          </a:p>
          <a:p>
            <a:pPr marL="12700" marR="329565" lvl="1" indent="-3175">
              <a:lnSpc>
                <a:spcPct val="117100"/>
              </a:lnSpc>
              <a:spcBef>
                <a:spcPts val="100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returning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platform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realize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transformation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national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CFR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SYD-</a:t>
            </a:r>
            <a:r>
              <a:rPr sz="1050" spc="-20" dirty="0">
                <a:latin typeface="Calibri"/>
                <a:cs typeface="Calibri"/>
              </a:rPr>
              <a:t>QX-</a:t>
            </a:r>
            <a:r>
              <a:rPr sz="1050" dirty="0">
                <a:latin typeface="Calibri"/>
                <a:cs typeface="Calibri"/>
              </a:rPr>
              <a:t>G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geared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GB/T5487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D2699, </a:t>
            </a:r>
            <a:r>
              <a:rPr sz="1050" dirty="0">
                <a:latin typeface="Calibri"/>
                <a:cs typeface="Calibri"/>
              </a:rPr>
              <a:t>improve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range.</a:t>
            </a:r>
            <a:endParaRPr sz="1050">
              <a:latin typeface="Calibri"/>
              <a:cs typeface="Calibri"/>
            </a:endParaRPr>
          </a:p>
          <a:p>
            <a:pPr marL="12700" marR="25400" lvl="1" indent="-3810">
              <a:lnSpc>
                <a:spcPct val="117600"/>
              </a:lnSpc>
              <a:spcBef>
                <a:spcPts val="97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Establishing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platform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jointly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auxiliary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traditional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detecting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(Distillation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Densimeter),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25" dirty="0">
                <a:latin typeface="Calibri"/>
                <a:cs typeface="Calibri"/>
              </a:rPr>
              <a:t> and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accurately,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could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gear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GB/T386.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723513"/>
            <a:ext cx="3058795" cy="197358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72480" cy="2236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man-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conversation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-25" dirty="0">
                <a:latin typeface="Calibri"/>
                <a:cs typeface="Calibri"/>
              </a:rPr>
              <a:t> and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guide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10" dirty="0">
                <a:latin typeface="Calibri"/>
                <a:cs typeface="Calibri"/>
              </a:rPr>
              <a:t> display.</a:t>
            </a:r>
            <a:endParaRPr sz="1050">
              <a:latin typeface="Calibri"/>
              <a:cs typeface="Calibri"/>
            </a:endParaRPr>
          </a:p>
          <a:p>
            <a:pPr marL="12700" marR="236854" indent="131445">
              <a:lnSpc>
                <a:spcPct val="118100"/>
              </a:lnSpc>
              <a:spcBef>
                <a:spcPts val="975"/>
              </a:spcBef>
              <a:buSzPct val="90476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assignment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scientific,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reliable.</a:t>
            </a:r>
            <a:endParaRPr sz="1050">
              <a:latin typeface="Calibri"/>
              <a:cs typeface="Calibri"/>
            </a:endParaRPr>
          </a:p>
          <a:p>
            <a:pPr marL="12700" marR="5080" indent="129539">
              <a:lnSpc>
                <a:spcPct val="117600"/>
              </a:lnSpc>
              <a:spcBef>
                <a:spcPts val="975"/>
              </a:spcBef>
              <a:buSzPct val="90476"/>
              <a:buAutoNum type="arabicPeriod" startAt="5"/>
              <a:tabLst>
                <a:tab pos="142240" algn="l"/>
              </a:tabLst>
            </a:pP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research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antiknock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input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density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mid-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derive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automatically.</a:t>
            </a:r>
            <a:endParaRPr sz="1050">
              <a:latin typeface="Calibri"/>
              <a:cs typeface="Calibri"/>
            </a:endParaRPr>
          </a:p>
          <a:p>
            <a:pPr marL="12700" marR="134620" indent="131445">
              <a:lnSpc>
                <a:spcPct val="118100"/>
              </a:lnSpc>
              <a:spcBef>
                <a:spcPts val="975"/>
              </a:spcBef>
              <a:buSzPct val="90476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150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samples;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short,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1</a:t>
            </a:r>
            <a:r>
              <a:rPr sz="1050" spc="-20" dirty="0">
                <a:latin typeface="Calibri"/>
                <a:cs typeface="Calibri"/>
              </a:rPr>
              <a:t> min.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34283"/>
            <a:ext cx="5913120" cy="37134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9395" indent="-226695">
              <a:lnSpc>
                <a:spcPct val="100000"/>
              </a:lnSpc>
              <a:spcBef>
                <a:spcPts val="105"/>
              </a:spcBef>
              <a:buAutoNum type="romanUcPeriod" startAt="2"/>
              <a:tabLst>
                <a:tab pos="239395" algn="l"/>
              </a:tabLst>
            </a:pP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234315" lvl="1" indent="-22161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23431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range:</a:t>
            </a:r>
            <a:endParaRPr sz="1050">
              <a:latin typeface="Calibri"/>
              <a:cs typeface="Calibri"/>
            </a:endParaRPr>
          </a:p>
          <a:p>
            <a:pPr marL="160655" lvl="2" indent="-147955">
              <a:lnSpc>
                <a:spcPct val="100000"/>
              </a:lnSpc>
              <a:spcBef>
                <a:spcPts val="1275"/>
              </a:spcBef>
              <a:buSzPct val="90476"/>
              <a:buAutoNum type="arabicParenBoth"/>
              <a:tabLst>
                <a:tab pos="160655" algn="l"/>
              </a:tabLst>
            </a:pP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86.0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105.0/MON</a:t>
            </a:r>
            <a:endParaRPr sz="1050">
              <a:latin typeface="Calibri"/>
              <a:cs typeface="Calibri"/>
            </a:endParaRPr>
          </a:p>
          <a:p>
            <a:pPr marL="12700" marR="5080" lvl="2" indent="176530">
              <a:lnSpc>
                <a:spcPct val="203799"/>
              </a:lnSpc>
              <a:buSzPct val="90476"/>
              <a:buAutoNum type="arabicParenBoth"/>
              <a:tabLst>
                <a:tab pos="189230" algn="l"/>
                <a:tab pos="2124075" algn="l"/>
              </a:tabLst>
            </a:pP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65.0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110.0/RON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National-V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70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115.0/RON </a:t>
            </a:r>
            <a:r>
              <a:rPr sz="1050" dirty="0">
                <a:latin typeface="Calibri"/>
                <a:cs typeface="Calibri"/>
              </a:rPr>
              <a:t>Blended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75.0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120.0/RON</a:t>
            </a:r>
            <a:r>
              <a:rPr sz="1050" dirty="0">
                <a:latin typeface="Calibri"/>
                <a:cs typeface="Calibri"/>
              </a:rPr>
              <a:t>	Light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gasoline:50.0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85.0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/MON</a:t>
            </a:r>
            <a:endParaRPr sz="1050">
              <a:latin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Calibri"/>
              <a:buAutoNum type="arabicParenBoth"/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Isomerized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85.0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120.0/RON</a:t>
            </a:r>
            <a:r>
              <a:rPr sz="1050" spc="3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gasoline:90.0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120.0/RON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965960" algn="l"/>
                <a:tab pos="3347720" algn="l"/>
              </a:tabLst>
            </a:pPr>
            <a:r>
              <a:rPr sz="1050" dirty="0">
                <a:latin typeface="Calibri"/>
                <a:cs typeface="Calibri"/>
              </a:rPr>
              <a:t>Ethanol:</a:t>
            </a:r>
            <a:r>
              <a:rPr sz="1050" spc="45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E93:</a:t>
            </a:r>
            <a:r>
              <a:rPr sz="1050" spc="-10" dirty="0">
                <a:latin typeface="Calibri"/>
                <a:cs typeface="Calibri"/>
              </a:rPr>
              <a:t> 92.0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95.0/RON</a:t>
            </a:r>
            <a:r>
              <a:rPr sz="1050" dirty="0">
                <a:latin typeface="Calibri"/>
                <a:cs typeface="Calibri"/>
              </a:rPr>
              <a:t>	E97: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95.0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99.0/RON</a:t>
            </a:r>
            <a:r>
              <a:rPr sz="1050" dirty="0">
                <a:latin typeface="Calibri"/>
                <a:cs typeface="Calibri"/>
              </a:rPr>
              <a:t>	Judgement: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60.0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120.0/RON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alibri"/>
              <a:cs typeface="Calibri"/>
            </a:endParaRPr>
          </a:p>
          <a:p>
            <a:pPr marL="190500" lvl="2" indent="-177800">
              <a:lnSpc>
                <a:spcPct val="100000"/>
              </a:lnSpc>
              <a:buSzPct val="90476"/>
              <a:buAutoNum type="arabicParenBoth" startAt="3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Automobile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fuels:25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75/CN(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;</a:t>
            </a:r>
            <a:r>
              <a:rPr sz="1050" spc="43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80/CI(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index)</a:t>
            </a:r>
            <a:endParaRPr sz="1050">
              <a:latin typeface="Calibri"/>
              <a:cs typeface="Calibri"/>
            </a:endParaRPr>
          </a:p>
          <a:p>
            <a:pPr marL="43180" marR="631825" indent="-30480">
              <a:lnSpc>
                <a:spcPct val="197100"/>
              </a:lnSpc>
              <a:spcBef>
                <a:spcPts val="10"/>
              </a:spcBef>
            </a:pPr>
            <a:r>
              <a:rPr sz="1050" dirty="0">
                <a:latin typeface="Calibri"/>
                <a:cs typeface="Calibri"/>
              </a:rPr>
              <a:t>2.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1.5/MON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≤±1.5/RON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≤±1.5/MON </a:t>
            </a:r>
            <a:r>
              <a:rPr sz="1050" dirty="0">
                <a:latin typeface="Calibri"/>
                <a:cs typeface="Calibri"/>
              </a:rPr>
              <a:t>Automobile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≤±2.6/CN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≤±2.6/CI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Regression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retest: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≤±0.5/RON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≤±0.5/MON</a:t>
            </a:r>
            <a:endParaRPr sz="1050">
              <a:latin typeface="Calibri"/>
              <a:cs typeface="Calibri"/>
            </a:endParaRPr>
          </a:p>
          <a:p>
            <a:pPr marL="43180" marR="266319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Regression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≤±1.5/RON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1.5/MON </a:t>
            </a: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≤±0.2/RON</a:t>
            </a:r>
            <a:r>
              <a:rPr sz="1050" spc="20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≤±0.2/MON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375017"/>
            <a:ext cx="34524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3.Precision</a:t>
            </a:r>
            <a:r>
              <a:rPr sz="1050" spc="-10" dirty="0">
                <a:latin typeface="Calibri"/>
                <a:cs typeface="Calibri"/>
              </a:rPr>
              <a:t> (confidence 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95%):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Reproducibility: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≤±0.5/RON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9121" y="7375017"/>
            <a:ext cx="14058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Repeatability: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≤±0.2/RON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689342"/>
            <a:ext cx="3373120" cy="1451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4300" indent="-104775">
              <a:lnSpc>
                <a:spcPct val="100000"/>
              </a:lnSpc>
              <a:spcBef>
                <a:spcPts val="105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scale: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0.1/RON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0.1/MON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0.1/CI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Response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1s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4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result: LCD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print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(220±10%)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(50±1)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Hz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75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environment:10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,</a:t>
            </a:r>
            <a:r>
              <a:rPr sz="1050" dirty="0">
                <a:latin typeface="Calibri"/>
                <a:cs typeface="Calibri"/>
              </a:rPr>
              <a:t> relative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35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spc="-10" dirty="0">
                <a:latin typeface="Calibri"/>
                <a:cs typeface="Calibri"/>
              </a:rPr>
              <a:t>9.Dimension:330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mm×240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mm×170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703578"/>
            <a:ext cx="54248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PT-SYD-QX-</a:t>
            </a:r>
            <a:r>
              <a:rPr sz="1050" b="1" dirty="0">
                <a:latin typeface="Calibri"/>
                <a:cs typeface="Calibri"/>
              </a:rPr>
              <a:t>G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Octane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Number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&amp;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Cetane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Number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(Desktop)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2091181"/>
          <a:ext cx="6039485" cy="2183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7850"/>
                <a:gridCol w="3364229"/>
                <a:gridCol w="579754"/>
                <a:gridCol w="580389"/>
                <a:gridCol w="852169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3204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QX-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 Octane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(Desktop)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#1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sensor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(diameter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Φ30,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side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hole)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line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Beaker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(150ml)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Printer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Roll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Outer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packing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box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(input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above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uint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accessories)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4582795"/>
            <a:ext cx="227139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Octane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Number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Cetane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Number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 ID:</a:t>
            </a: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SYD-QX-</a:t>
            </a:r>
            <a:r>
              <a:rPr sz="105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503032"/>
            <a:ext cx="5943600" cy="1189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indent="60960">
              <a:lnSpc>
                <a:spcPct val="117600"/>
              </a:lnSpc>
              <a:spcBef>
                <a:spcPts val="980"/>
              </a:spcBef>
            </a:pPr>
            <a:r>
              <a:rPr sz="1050" spc="-10" dirty="0">
                <a:latin typeface="Calibri"/>
                <a:cs typeface="Calibri"/>
              </a:rPr>
              <a:t>SYD-</a:t>
            </a:r>
            <a:r>
              <a:rPr sz="1050" spc="-20" dirty="0">
                <a:latin typeface="Calibri"/>
                <a:cs typeface="Calibri"/>
              </a:rPr>
              <a:t>QX-</a:t>
            </a:r>
            <a:r>
              <a:rPr sz="1050" dirty="0">
                <a:latin typeface="Calibri"/>
                <a:cs typeface="Calibri"/>
              </a:rPr>
              <a:t>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company's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determine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blended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gasoline, </a:t>
            </a:r>
            <a:r>
              <a:rPr sz="1050" dirty="0">
                <a:latin typeface="Calibri"/>
                <a:cs typeface="Calibri"/>
              </a:rPr>
              <a:t>ethanol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Methanol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automobile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081396"/>
            <a:ext cx="1866900" cy="2289175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78830" cy="242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sensor,</a:t>
            </a:r>
            <a:r>
              <a:rPr sz="1050" spc="-10" dirty="0">
                <a:latin typeface="Calibri"/>
                <a:cs typeface="Calibri"/>
              </a:rPr>
              <a:t> comprehensive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methods,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5487,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503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D2699- </a:t>
            </a:r>
            <a:r>
              <a:rPr sz="1050" dirty="0">
                <a:latin typeface="Calibri"/>
                <a:cs typeface="Calibri"/>
              </a:rPr>
              <a:t>86,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386.</a:t>
            </a:r>
            <a:endParaRPr sz="1050">
              <a:latin typeface="Calibri"/>
              <a:cs typeface="Calibri"/>
            </a:endParaRPr>
          </a:p>
          <a:p>
            <a:pPr marL="12700" marR="10160" indent="-3175">
              <a:lnSpc>
                <a:spcPct val="117600"/>
              </a:lnSpc>
              <a:spcBef>
                <a:spcPts val="890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Gasoline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research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antiknock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input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density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mid-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index,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derive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0" dirty="0">
                <a:latin typeface="Calibri"/>
                <a:cs typeface="Calibri"/>
              </a:rPr>
              <a:t> automatically.</a:t>
            </a:r>
            <a:endParaRPr sz="1050">
              <a:latin typeface="Calibri"/>
              <a:cs typeface="Calibri"/>
            </a:endParaRPr>
          </a:p>
          <a:p>
            <a:pPr marL="12700" marR="321945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transmission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powerful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anti-jamming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small </a:t>
            </a:r>
            <a:r>
              <a:rPr sz="1050" dirty="0">
                <a:latin typeface="Calibri"/>
                <a:cs typeface="Calibri"/>
              </a:rPr>
              <a:t>variation,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reproducibility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repeatability.</a:t>
            </a:r>
            <a:endParaRPr sz="1050">
              <a:latin typeface="Calibri"/>
              <a:cs typeface="Calibri"/>
            </a:endParaRPr>
          </a:p>
          <a:p>
            <a:pPr marL="12700" marR="170815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150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samples; 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short,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1</a:t>
            </a:r>
            <a:r>
              <a:rPr sz="1050" spc="-20" dirty="0">
                <a:latin typeface="Calibri"/>
                <a:cs typeface="Calibri"/>
              </a:rPr>
              <a:t> min.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035678"/>
            <a:ext cx="1779905" cy="1781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2700" marR="5080" indent="191770">
              <a:lnSpc>
                <a:spcPts val="2530"/>
              </a:lnSpc>
              <a:spcBef>
                <a:spcPts val="240"/>
              </a:spcBef>
              <a:buSzPct val="95238"/>
              <a:buAutoNum type="arabicPeriod"/>
              <a:tabLst>
                <a:tab pos="204470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environment: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rang: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0" dirty="0">
                <a:latin typeface="MS PGothic"/>
                <a:cs typeface="MS PGothic"/>
              </a:rPr>
              <a:t>＜</a:t>
            </a:r>
            <a:r>
              <a:rPr sz="1050" spc="-20" dirty="0">
                <a:latin typeface="Calibri"/>
                <a:cs typeface="Calibri"/>
              </a:rPr>
              <a:t>85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13664" indent="-109855">
              <a:lnSpc>
                <a:spcPct val="100000"/>
              </a:lnSpc>
              <a:spcBef>
                <a:spcPts val="1250"/>
              </a:spcBef>
              <a:buSzPct val="95238"/>
              <a:buAutoNum type="arabicPeriod" startAt="2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range:</a:t>
            </a:r>
            <a:endParaRPr sz="1050">
              <a:latin typeface="Calibri"/>
              <a:cs typeface="Calibri"/>
            </a:endParaRPr>
          </a:p>
          <a:p>
            <a:pPr marL="189230" lvl="1" indent="-176530">
              <a:lnSpc>
                <a:spcPct val="100000"/>
              </a:lnSpc>
              <a:spcBef>
                <a:spcPts val="1215"/>
              </a:spcBef>
              <a:buAutoNum type="arabicParenBoth"/>
              <a:tabLst>
                <a:tab pos="189230" algn="l"/>
              </a:tabLst>
            </a:pP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0" dirty="0">
                <a:latin typeface="Calibri"/>
                <a:cs typeface="Calibri"/>
              </a:rPr>
              <a:t> vehicles: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964" y="5951601"/>
            <a:ext cx="20351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standard: </a:t>
            </a:r>
            <a:r>
              <a:rPr sz="1050" spc="-10" dirty="0">
                <a:latin typeface="Calibri"/>
                <a:cs typeface="Calibri"/>
              </a:rPr>
              <a:t>70.0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110.0/RON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2695" y="5951601"/>
            <a:ext cx="20453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blended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75.0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110.0/RON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2964" y="6277736"/>
            <a:ext cx="17386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Ethanol:</a:t>
            </a:r>
            <a:r>
              <a:rPr sz="1050" spc="4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E93:</a:t>
            </a:r>
            <a:r>
              <a:rPr sz="1050" spc="-10" dirty="0">
                <a:latin typeface="Calibri"/>
                <a:cs typeface="Calibri"/>
              </a:rPr>
              <a:t> 92.0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95.0/RON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6780" y="6277736"/>
            <a:ext cx="21374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Isomerized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87.0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108.0/RON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2964" y="6603872"/>
            <a:ext cx="17024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Methanol: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M93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100/RON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0183" y="6603872"/>
            <a:ext cx="10737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M97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92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110/RON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004" y="6930008"/>
            <a:ext cx="4585335" cy="2112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105"/>
              </a:spcBef>
              <a:tabLst>
                <a:tab pos="2163445" algn="l"/>
              </a:tabLst>
            </a:pPr>
            <a:r>
              <a:rPr sz="1050" dirty="0">
                <a:latin typeface="Calibri"/>
                <a:cs typeface="Calibri"/>
              </a:rPr>
              <a:t>Methanol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content:(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M25%)</a:t>
            </a:r>
            <a:r>
              <a:rPr sz="1050" dirty="0">
                <a:latin typeface="Calibri"/>
                <a:cs typeface="Calibri"/>
              </a:rPr>
              <a:t>	E97: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95.0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99.0/RON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2570"/>
              </a:lnSpc>
              <a:spcBef>
                <a:spcPts val="300"/>
              </a:spcBef>
            </a:pPr>
            <a:r>
              <a:rPr sz="1050" dirty="0">
                <a:latin typeface="Calibri"/>
                <a:cs typeface="Calibri"/>
              </a:rPr>
              <a:t>(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gasoline:50.0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80.0/MON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gasoline:95.0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120.0/RON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85.0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105.0/MON</a:t>
            </a:r>
            <a:endParaRPr sz="1050">
              <a:latin typeface="Calibri"/>
              <a:cs typeface="Calibri"/>
            </a:endParaRPr>
          </a:p>
          <a:p>
            <a:pPr marL="12700" marR="622935">
              <a:lnSpc>
                <a:spcPts val="2510"/>
              </a:lnSpc>
              <a:spcBef>
                <a:spcPts val="35"/>
              </a:spcBef>
            </a:pPr>
            <a:r>
              <a:rPr sz="1050" dirty="0">
                <a:latin typeface="Calibri"/>
                <a:cs typeface="Calibri"/>
              </a:rPr>
              <a:t>(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75/CN(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;</a:t>
            </a:r>
            <a:r>
              <a:rPr sz="1050" spc="43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80/CI(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cetane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index) 3.Accuracy: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  <a:tabLst>
                <a:tab pos="1454785" algn="l"/>
              </a:tabLst>
            </a:pP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gasoline:</a:t>
            </a:r>
            <a:r>
              <a:rPr sz="1050" dirty="0">
                <a:latin typeface="Calibri"/>
                <a:cs typeface="Calibri"/>
              </a:rPr>
              <a:t>	≤±</a:t>
            </a:r>
            <a:r>
              <a:rPr sz="1050" spc="-10" dirty="0">
                <a:latin typeface="Calibri"/>
                <a:cs typeface="Calibri"/>
              </a:rPr>
              <a:t> 1.5/MON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  <a:tabLst>
                <a:tab pos="1746250" algn="l"/>
              </a:tabLst>
            </a:pP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vehicles:</a:t>
            </a:r>
            <a:r>
              <a:rPr sz="1050" dirty="0">
                <a:latin typeface="Calibri"/>
                <a:cs typeface="Calibri"/>
              </a:rPr>
              <a:t>	≤±1.5/RON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1.5/MON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465445" cy="4177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1654175" algn="l"/>
              </a:tabLst>
            </a:pPr>
            <a:r>
              <a:rPr sz="1050" dirty="0">
                <a:latin typeface="Calibri"/>
                <a:cs typeface="Calibri"/>
              </a:rPr>
              <a:t>Automobile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0" dirty="0">
                <a:latin typeface="Calibri"/>
                <a:cs typeface="Calibri"/>
              </a:rPr>
              <a:t> fuels:</a:t>
            </a:r>
            <a:r>
              <a:rPr sz="1050" dirty="0">
                <a:latin typeface="Calibri"/>
                <a:cs typeface="Calibri"/>
              </a:rPr>
              <a:t>	≤±2.6/CN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≤±2.6/CI</a:t>
            </a:r>
            <a:endParaRPr sz="1050">
              <a:latin typeface="Calibri"/>
              <a:cs typeface="Calibri"/>
            </a:endParaRPr>
          </a:p>
          <a:p>
            <a:pPr marL="12700" marR="2187575">
              <a:lnSpc>
                <a:spcPct val="196200"/>
              </a:lnSpc>
              <a:tabLst>
                <a:tab pos="1649730" algn="l"/>
              </a:tabLst>
            </a:pPr>
            <a:r>
              <a:rPr sz="1050" dirty="0">
                <a:latin typeface="Calibri"/>
                <a:cs typeface="Calibri"/>
              </a:rPr>
              <a:t>Regression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retest:</a:t>
            </a:r>
            <a:r>
              <a:rPr sz="1050" dirty="0">
                <a:latin typeface="Calibri"/>
                <a:cs typeface="Calibri"/>
              </a:rPr>
              <a:t>	≤±0.5/RON: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≤±0.5/MON </a:t>
            </a:r>
            <a:r>
              <a:rPr sz="1050" dirty="0">
                <a:latin typeface="Calibri"/>
                <a:cs typeface="Calibri"/>
              </a:rPr>
              <a:t>Regression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measurement: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≤±1.5/RON</a:t>
            </a:r>
            <a:r>
              <a:rPr sz="1050" spc="4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≤±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1.5/MON</a:t>
            </a:r>
            <a:endParaRPr sz="1050">
              <a:latin typeface="Calibri"/>
              <a:cs typeface="Calibri"/>
            </a:endParaRPr>
          </a:p>
          <a:p>
            <a:pPr marL="12700" marR="3319779">
              <a:lnSpc>
                <a:spcPct val="196200"/>
              </a:lnSpc>
              <a:spcBef>
                <a:spcPts val="10"/>
              </a:spcBef>
              <a:tabLst>
                <a:tab pos="1535430" algn="l"/>
              </a:tabLst>
            </a:pPr>
            <a:r>
              <a:rPr sz="1050" dirty="0">
                <a:latin typeface="Calibri"/>
                <a:cs typeface="Calibri"/>
              </a:rPr>
              <a:t>Calibration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accuracy: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≤±0.2/RON </a:t>
            </a:r>
            <a:r>
              <a:rPr sz="1050" dirty="0">
                <a:latin typeface="Calibri"/>
                <a:cs typeface="Calibri"/>
              </a:rPr>
              <a:t>4.Precision </a:t>
            </a:r>
            <a:r>
              <a:rPr sz="1050" spc="-10" dirty="0">
                <a:latin typeface="Calibri"/>
                <a:cs typeface="Calibri"/>
              </a:rPr>
              <a:t>(confidence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95%)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  <a:tabLst>
                <a:tab pos="1708150" algn="l"/>
              </a:tabLst>
            </a:pPr>
            <a:r>
              <a:rPr sz="1050" dirty="0">
                <a:latin typeface="Calibri"/>
                <a:cs typeface="Calibri"/>
              </a:rPr>
              <a:t>Reproducibility: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≤±0.5/RON</a:t>
            </a:r>
            <a:r>
              <a:rPr sz="1050" dirty="0">
                <a:latin typeface="Calibri"/>
                <a:cs typeface="Calibri"/>
              </a:rPr>
              <a:t>	Repeatability: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≤±0.2/RON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0.1/RON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0.1/MON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Response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1s</a:t>
            </a:r>
            <a:endParaRPr sz="1050">
              <a:latin typeface="Calibri"/>
              <a:cs typeface="Calibri"/>
            </a:endParaRPr>
          </a:p>
          <a:p>
            <a:pPr marL="12700" marR="1934210" indent="-3810">
              <a:lnSpc>
                <a:spcPts val="2480"/>
              </a:lnSpc>
              <a:spcBef>
                <a:spcPts val="28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(External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printer) 8.Dimension:210×100×40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mm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930"/>
              </a:spcBef>
              <a:buSzPct val="90476"/>
              <a:buAutoNum type="arabicPeriod" startAt="9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 </a:t>
            </a:r>
            <a:r>
              <a:rPr sz="1050" spc="-10" dirty="0">
                <a:latin typeface="Calibri"/>
                <a:cs typeface="Calibri"/>
              </a:rPr>
              <a:t>Charger:AC220V±10V/4.2V,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 used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week.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10"/>
              </a:spcBef>
              <a:buSzPct val="90476"/>
              <a:buAutoNum type="arabicPeriod" startAt="9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16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bottom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left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right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charger,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sensor)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PT-SYD-QX-</a:t>
            </a:r>
            <a:r>
              <a:rPr sz="1050" b="1" dirty="0">
                <a:latin typeface="Calibri"/>
                <a:cs typeface="Calibri"/>
              </a:rPr>
              <a:t>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Octane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Number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&amp;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Cetane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Number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0" dirty="0">
                <a:latin typeface="Calibri"/>
                <a:cs typeface="Calibri"/>
              </a:rPr>
              <a:t> 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560" y="5234050"/>
          <a:ext cx="6039485" cy="2374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7850"/>
                <a:gridCol w="3364229"/>
                <a:gridCol w="579754"/>
                <a:gridCol w="580389"/>
                <a:gridCol w="852169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3204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QX-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Octane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Cetane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#1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sensor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(diameter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Φ30,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side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hole)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220V/4.2V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charger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Beaker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(100ml)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Printer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Outer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packing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box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(input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above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accessories)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guide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Portable</a:t>
            </a:r>
            <a:r>
              <a:rPr sz="1300" spc="-45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dirty="0">
                <a:solidFill>
                  <a:srgbClr val="365F91"/>
                </a:solidFill>
                <a:latin typeface="Cambria"/>
                <a:cs typeface="Cambria"/>
              </a:rPr>
              <a:t>octane</a:t>
            </a:r>
            <a:r>
              <a:rPr sz="1300" spc="-40" dirty="0">
                <a:solidFill>
                  <a:srgbClr val="365F91"/>
                </a:solidFill>
                <a:latin typeface="Cambria"/>
                <a:cs typeface="Cambria"/>
              </a:rPr>
              <a:t> </a:t>
            </a:r>
            <a:r>
              <a:rPr sz="1300" spc="-10" dirty="0">
                <a:solidFill>
                  <a:srgbClr val="365F91"/>
                </a:solidFill>
                <a:latin typeface="Cambria"/>
                <a:cs typeface="Cambria"/>
              </a:rPr>
              <a:t>tester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300" b="1" u="sng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Order</a:t>
            </a:r>
            <a:r>
              <a:rPr sz="1300" b="1" u="sng" spc="-10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 </a:t>
            </a:r>
            <a:r>
              <a:rPr sz="1300" b="1" u="sng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ID:</a:t>
            </a:r>
            <a:r>
              <a:rPr sz="1300" b="1" u="sng" spc="-10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 </a:t>
            </a:r>
            <a:r>
              <a:rPr sz="1050" b="1" u="sng" spc="-10" dirty="0">
                <a:uFill>
                  <a:solidFill>
                    <a:srgbClr val="365F91"/>
                  </a:solidFill>
                </a:uFill>
                <a:latin typeface="Calibri"/>
                <a:cs typeface="Calibri"/>
              </a:rPr>
              <a:t>PT-</a:t>
            </a:r>
            <a:r>
              <a:rPr sz="1300" b="1" u="sng" spc="-10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HK-</a:t>
            </a:r>
            <a:r>
              <a:rPr sz="1300" b="1" u="sng" spc="-20" dirty="0">
                <a:solidFill>
                  <a:srgbClr val="365F91"/>
                </a:solidFill>
                <a:uFill>
                  <a:solidFill>
                    <a:srgbClr val="365F91"/>
                  </a:solidFill>
                </a:uFill>
                <a:latin typeface="Cambria"/>
                <a:cs typeface="Cambria"/>
              </a:rPr>
              <a:t>4001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41749"/>
            <a:ext cx="5968365" cy="964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9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portable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octane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cetane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International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advanced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integrated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circuit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technology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Precision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inductive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components,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various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performance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indicators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reached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overreached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domestic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advanced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level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fast,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convenient,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octane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value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without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damage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Suitable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laboratory,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also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field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adopts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artificial</a:t>
            </a:r>
            <a:r>
              <a:rPr sz="1050" spc="50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intelligence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technology,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strong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function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easy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use.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861684"/>
            <a:ext cx="5865495" cy="3073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b="1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environment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portable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special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box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engine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field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laboratory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under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conditions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measurement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Instrument’s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conditions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index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range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mainly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includes: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(environment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temperature):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-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5°C~+30°C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Relative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humidity: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80%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(≤25°C)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atmospheric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84~106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KPa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supply: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DC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(AA)6V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Suitable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measuring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gasoline’s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octane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value</a:t>
            </a:r>
            <a:endParaRPr sz="1050">
              <a:latin typeface="Calibri"/>
              <a:cs typeface="Calibri"/>
            </a:endParaRPr>
          </a:p>
          <a:p>
            <a:pPr marL="12700" marR="72390" indent="-3175">
              <a:lnSpc>
                <a:spcPct val="117100"/>
              </a:lnSpc>
              <a:spcBef>
                <a:spcPts val="98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Varieties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inspection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been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such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as,</a:t>
            </a:r>
            <a:r>
              <a:rPr sz="1050" spc="2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octane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value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General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diesel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blended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diesel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Methanol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Ethanol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stone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17903"/>
            <a:ext cx="2484754" cy="2509139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37885" cy="671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brain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aromatic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other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five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customer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mode;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diesel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cetane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value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mode,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general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diesel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biodiesel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other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five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customer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mode.</a:t>
            </a:r>
            <a:endParaRPr sz="1050">
              <a:latin typeface="Calibri"/>
              <a:cs typeface="Calibri"/>
            </a:endParaRPr>
          </a:p>
          <a:p>
            <a:pPr marL="12700" marR="18542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function,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correction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feature,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pursue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one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two-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three-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correction,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automatically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revise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system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error.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equipped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adjustment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function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regulate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octane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value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according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certain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problems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EL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backlit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display,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it’s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Convenient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using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dark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situation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directive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function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dump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energy,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which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battery’s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left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energy</a:t>
            </a:r>
            <a:endParaRPr sz="1050">
              <a:latin typeface="Calibri"/>
              <a:cs typeface="Calibri"/>
            </a:endParaRPr>
          </a:p>
          <a:p>
            <a:pPr marL="12700" marR="12065" indent="-3175">
              <a:lnSpc>
                <a:spcPct val="117600"/>
              </a:lnSpc>
              <a:spcBef>
                <a:spcPts val="98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possesses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sleep;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power-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off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some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other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kinds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saving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function;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connected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micro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printer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(manufacturer’s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designated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model)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print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measurement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report directly.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data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storage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management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printed.</a:t>
            </a:r>
            <a:endParaRPr sz="1050">
              <a:latin typeface="Calibri"/>
              <a:cs typeface="Calibri"/>
            </a:endParaRPr>
          </a:p>
          <a:p>
            <a:pPr marL="12700" marR="21209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small,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portable,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high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reliability,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suitable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harsh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operating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environment,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resistance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vibration,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impact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electromagnetic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interference.</a:t>
            </a:r>
            <a:endParaRPr sz="105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822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78105" indent="-3175">
              <a:lnSpc>
                <a:spcPct val="1183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got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portable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special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designed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box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can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engine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field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laboratory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under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conditions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measurement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instrument’s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conditions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index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range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7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Mainly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includes: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Working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(environment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temperature):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-5</a:t>
            </a:r>
            <a:r>
              <a:rPr sz="1050" spc="-1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r>
              <a:rPr sz="1050" spc="-80" dirty="0">
                <a:solidFill>
                  <a:srgbClr val="171F25"/>
                </a:solidFill>
                <a:latin typeface="MS PGothic"/>
                <a:cs typeface="MS PGothic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-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+30</a:t>
            </a:r>
            <a:r>
              <a:rPr sz="1050" spc="-2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3895090" indent="-3175">
              <a:lnSpc>
                <a:spcPct val="198100"/>
              </a:lnSpc>
              <a:spcBef>
                <a:spcPts val="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Relative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humidity: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80%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(≤25</a:t>
            </a:r>
            <a:r>
              <a:rPr sz="1050" spc="-1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)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4.Atmospheric</a:t>
            </a:r>
            <a:r>
              <a:rPr sz="1050" spc="-5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pressure: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84—106KPa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supply: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DC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(AA)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6V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Portable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cetane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analyzer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diesel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5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portable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octane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analyzer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gasoline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8593937"/>
            <a:ext cx="1185545" cy="4495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Octane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Rating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Unit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50" b="1" dirty="0">
                <a:latin typeface="Calibri"/>
                <a:cs typeface="Calibri"/>
              </a:rPr>
              <a:t>Model:</a:t>
            </a:r>
            <a:r>
              <a:rPr sz="1050" b="1" spc="-10" dirty="0">
                <a:latin typeface="Calibri"/>
                <a:cs typeface="Calibri"/>
              </a:rPr>
              <a:t> PT-DW300TA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4400" y="457200"/>
            <a:ext cx="2704465" cy="3237230"/>
            <a:chOff x="914400" y="457200"/>
            <a:chExt cx="2704465" cy="3237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457200"/>
              <a:ext cx="548640" cy="5486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1047115"/>
              <a:ext cx="2704467" cy="264731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70584" y="3836034"/>
            <a:ext cx="5833110" cy="2030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Introduction</a:t>
            </a:r>
            <a:endParaRPr sz="1050">
              <a:latin typeface="Calibri"/>
              <a:cs typeface="Calibri"/>
            </a:endParaRPr>
          </a:p>
          <a:p>
            <a:pPr marL="12700" marR="5080" indent="334645" algn="just">
              <a:lnSpc>
                <a:spcPct val="161400"/>
              </a:lnSpc>
              <a:spcBef>
                <a:spcPts val="42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U-THERM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been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refineries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government </a:t>
            </a:r>
            <a:r>
              <a:rPr sz="1050" dirty="0">
                <a:latin typeface="Calibri"/>
                <a:cs typeface="Calibri"/>
              </a:rPr>
              <a:t>laboratories.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</a:t>
            </a:r>
            <a:r>
              <a:rPr sz="1050" dirty="0">
                <a:latin typeface="Calibri"/>
                <a:cs typeface="Calibri"/>
              </a:rPr>
              <a:t>DW300TA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launched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recently.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 </a:t>
            </a:r>
            <a:r>
              <a:rPr sz="1050" dirty="0">
                <a:latin typeface="Calibri"/>
                <a:cs typeface="Calibri"/>
              </a:rPr>
              <a:t>antiknock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vehicle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aero-engine, conforming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D2699/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D2700,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IP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236/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237 </a:t>
            </a:r>
            <a:r>
              <a:rPr sz="1050" spc="-25" dirty="0"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  <a:p>
            <a:pPr marL="12700" marR="5715" algn="just">
              <a:lnSpc>
                <a:spcPts val="2570"/>
              </a:lnSpc>
              <a:spcBef>
                <a:spcPts val="110"/>
              </a:spcBef>
            </a:pPr>
            <a:r>
              <a:rPr sz="1050" dirty="0">
                <a:latin typeface="Calibri"/>
                <a:cs typeface="Calibri"/>
              </a:rPr>
              <a:t>ISO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5163/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5164.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40</a:t>
            </a:r>
            <a:r>
              <a:rPr sz="1050" dirty="0">
                <a:latin typeface="Microsoft JhengHei"/>
                <a:cs typeface="Microsoft JhengHei"/>
              </a:rPr>
              <a:t>～</a:t>
            </a:r>
            <a:r>
              <a:rPr sz="1050" dirty="0">
                <a:latin typeface="Calibri"/>
                <a:cs typeface="Calibri"/>
              </a:rPr>
              <a:t>120.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</a:t>
            </a:r>
            <a:r>
              <a:rPr sz="1050" dirty="0">
                <a:latin typeface="Calibri"/>
                <a:cs typeface="Calibri"/>
              </a:rPr>
              <a:t>DW300TA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outstanding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automation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10" dirty="0">
                <a:latin typeface="Calibri"/>
                <a:cs typeface="Calibri"/>
              </a:rPr>
              <a:t> andstability.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98345" y="6328537"/>
          <a:ext cx="4853940" cy="2626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520"/>
                <a:gridCol w="719455"/>
                <a:gridCol w="2431415"/>
              </a:tblGrid>
              <a:tr h="294005">
                <a:tc gridSpan="2">
                  <a:txBody>
                    <a:bodyPr/>
                    <a:lstStyle/>
                    <a:p>
                      <a:pPr marL="46291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Inner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cylinder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82.55mm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005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Stroke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114.3mm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005">
                <a:tc gridSpan="2">
                  <a:txBody>
                    <a:bodyPr/>
                    <a:lstStyle/>
                    <a:p>
                      <a:pPr marL="42799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Range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compression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ratio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ts val="122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4:1~18:1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1625">
                <a:tc rowSpan="2"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Rotate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speed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engine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MON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900±9r/min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87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09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RON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600±6r/min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5275">
                <a:tc rowSpan="2"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intake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MON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38±1.0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Adjustable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08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28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RON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52±1.0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Adjustable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4480">
                <a:tc rowSpan="2"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Ignition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advance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MON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24°±2°</a:t>
                      </a:r>
                      <a:r>
                        <a:rPr sz="1050" spc="-10" dirty="0">
                          <a:latin typeface="NSimSun"/>
                          <a:cs typeface="NSimSun"/>
                        </a:rPr>
                        <a:t>（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BTDC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）</a:t>
                      </a:r>
                      <a:endParaRPr sz="1050">
                        <a:latin typeface="SimSun"/>
                        <a:cs typeface="SimSun"/>
                      </a:endParaRPr>
                    </a:p>
                  </a:txBody>
                  <a:tcPr marL="0" marR="0" marT="539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40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96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RON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13°±1°</a:t>
                      </a:r>
                      <a:r>
                        <a:rPr sz="1050" spc="-10" dirty="0">
                          <a:latin typeface="NSimSun"/>
                          <a:cs typeface="NSimSun"/>
                        </a:rPr>
                        <a:t>（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BTDC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）</a:t>
                      </a:r>
                      <a:endParaRPr sz="1050">
                        <a:latin typeface="SimSun"/>
                        <a:cs typeface="SimSun"/>
                      </a:endParaRPr>
                    </a:p>
                  </a:txBody>
                  <a:tcPr marL="0" marR="0" marT="552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498345" y="1046988"/>
          <a:ext cx="4853940" cy="596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9975"/>
                <a:gridCol w="2431415"/>
              </a:tblGrid>
              <a:tr h="298450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Installation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Dimension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0">
                        <a:lnSpc>
                          <a:spcPts val="122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1800*1800*1500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(1200kg)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Source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0092" y="1414525"/>
            <a:ext cx="1575053" cy="1630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2004" y="1947418"/>
            <a:ext cx="5707380" cy="4641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279400" marR="17145">
              <a:lnSpc>
                <a:spcPct val="163800"/>
              </a:lnSpc>
              <a:spcBef>
                <a:spcPts val="395"/>
              </a:spcBef>
            </a:pPr>
            <a:r>
              <a:rPr sz="1050" dirty="0">
                <a:latin typeface="Calibri"/>
                <a:cs typeface="Calibri"/>
              </a:rPr>
              <a:t>Two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(RON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switched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quickly;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Combination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Research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 </a:t>
            </a:r>
            <a:r>
              <a:rPr sz="1050" dirty="0">
                <a:latin typeface="Calibri"/>
                <a:cs typeface="Calibri"/>
              </a:rPr>
              <a:t>Octane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Rating.</a:t>
            </a:r>
            <a:endParaRPr sz="1050">
              <a:latin typeface="Calibri"/>
              <a:cs typeface="Calibri"/>
            </a:endParaRPr>
          </a:p>
          <a:p>
            <a:pPr marL="279400" marR="1996439">
              <a:lnSpc>
                <a:spcPts val="3050"/>
              </a:lnSpc>
              <a:spcBef>
                <a:spcPts val="400"/>
              </a:spcBef>
            </a:pPr>
            <a:r>
              <a:rPr sz="1050" dirty="0">
                <a:latin typeface="Calibri"/>
                <a:cs typeface="Calibri"/>
              </a:rPr>
              <a:t>Supporting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economic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efficient. </a:t>
            </a:r>
            <a:r>
              <a:rPr sz="1050" dirty="0">
                <a:latin typeface="Calibri"/>
                <a:cs typeface="Calibri"/>
              </a:rPr>
              <a:t>Configuring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tanks.</a:t>
            </a:r>
            <a:endParaRPr sz="1050">
              <a:latin typeface="Calibri"/>
              <a:cs typeface="Calibri"/>
            </a:endParaRPr>
          </a:p>
          <a:p>
            <a:pPr marL="279400" marR="23495">
              <a:lnSpc>
                <a:spcPct val="162900"/>
              </a:lnSpc>
              <a:spcBef>
                <a:spcPts val="595"/>
              </a:spcBef>
            </a:pPr>
            <a:r>
              <a:rPr sz="1050" dirty="0">
                <a:latin typeface="Calibri"/>
                <a:cs typeface="Calibri"/>
              </a:rPr>
              <a:t>Professional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DW30AU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purification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help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dry,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intakes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air.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15"/>
              </a:spcBef>
            </a:pPr>
            <a:endParaRPr sz="1050">
              <a:latin typeface="Calibri"/>
              <a:cs typeface="Calibri"/>
            </a:endParaRPr>
          </a:p>
          <a:p>
            <a:pPr marL="2794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Calibri"/>
                <a:cs typeface="Calibri"/>
              </a:rPr>
              <a:t>Curve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relationship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between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compression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ratio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  <a:p>
            <a:pPr marL="279400" marR="5080">
              <a:lnSpc>
                <a:spcPct val="241900"/>
              </a:lnSpc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compensation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realized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automatically.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panel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support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LIMS</a:t>
            </a:r>
            <a:r>
              <a:rPr sz="1050" spc="-10" dirty="0">
                <a:latin typeface="Calibri"/>
                <a:cs typeface="Calibri"/>
              </a:rPr>
              <a:t> network.</a:t>
            </a:r>
            <a:endParaRPr sz="1050">
              <a:latin typeface="Calibri"/>
              <a:cs typeface="Calibri"/>
            </a:endParaRPr>
          </a:p>
          <a:p>
            <a:pPr marL="279400" marR="290830">
              <a:lnSpc>
                <a:spcPct val="1638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Operational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real-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</a:t>
            </a:r>
            <a:r>
              <a:rPr sz="1050" spc="-10" dirty="0">
                <a:latin typeface="Calibri"/>
                <a:cs typeface="Calibri"/>
              </a:rPr>
              <a:t> monitoring </a:t>
            </a:r>
            <a:r>
              <a:rPr sz="1050" dirty="0">
                <a:latin typeface="Calibri"/>
                <a:cs typeface="Calibri"/>
              </a:rPr>
              <a:t>information,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tips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clear.</a:t>
            </a:r>
            <a:endParaRPr sz="1050">
              <a:latin typeface="Calibri"/>
              <a:cs typeface="Calibri"/>
            </a:endParaRPr>
          </a:p>
          <a:p>
            <a:pPr marL="279400" marR="659765">
              <a:lnSpc>
                <a:spcPct val="163800"/>
              </a:lnSpc>
              <a:spcBef>
                <a:spcPts val="969"/>
              </a:spcBef>
            </a:pPr>
            <a:r>
              <a:rPr sz="1050" spc="-10" dirty="0">
                <a:latin typeface="Calibri"/>
                <a:cs typeface="Calibri"/>
              </a:rPr>
              <a:t>PT-</a:t>
            </a:r>
            <a:r>
              <a:rPr sz="1050" dirty="0">
                <a:latin typeface="Calibri"/>
                <a:cs typeface="Calibri"/>
              </a:rPr>
              <a:t>DW300X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whole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completed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PT-DW300TA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equipped.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457200"/>
            <a:ext cx="4419600" cy="528937"/>
          </a:xfrm>
        </p:spPr>
        <p:txBody>
          <a:bodyPr anchor="ctr"/>
          <a:lstStyle/>
          <a:p>
            <a:r>
              <a:rPr lang="en-US" altLang="en-US" sz="2000" b="1" dirty="0" smtClean="0">
                <a:solidFill>
                  <a:srgbClr val="0066FF"/>
                </a:solidFill>
              </a:rPr>
              <a:t>SYNERGY MINERAL RESOURCES LIMITED </a:t>
            </a:r>
          </a:p>
        </p:txBody>
      </p:sp>
      <p:sp>
        <p:nvSpPr>
          <p:cNvPr id="4" name="Title 1"/>
          <p:cNvSpPr txBox="1">
            <a:spLocks noChangeArrowheads="1"/>
          </p:cNvSpPr>
          <p:nvPr/>
        </p:nvSpPr>
        <p:spPr>
          <a:xfrm>
            <a:off x="1066800" y="1371600"/>
            <a:ext cx="396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altLang="en-US" sz="2800" dirty="0" smtClean="0"/>
              <a:t>TABLE OF CONTENT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388620" y="1981200"/>
            <a:ext cx="6995160" cy="545896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SYNERGY MINERAL GROUP INTRODUCTION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VISION AND MISSION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KEY PERSONNEL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ORGANISATION STRUCTURES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PERMIT/CERTIFICATES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INTRODUCTION TO CARGO INSPECTION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SAMPLING PROCEDURES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TECHNICAL PARTNERS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ANALYTICAL PROCEDURES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 altLang="en-US" sz="2400" dirty="0" smtClean="0"/>
              <a:t>LABORATORY EQUIPMENT</a:t>
            </a:r>
          </a:p>
          <a:p>
            <a:pPr marL="514350" indent="-514350">
              <a:buFontTx/>
              <a:buAutoNum type="arabicPeriod"/>
            </a:pPr>
            <a:endParaRPr lang="en-GB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3746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cac\SYNERGY SCAN CAC ORIGINAL DOCUMENTS_page-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86601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72614" y="4378578"/>
            <a:ext cx="30308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Globally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Accepted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Testing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Method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with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High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Precision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0584" y="5007991"/>
            <a:ext cx="5154295" cy="3563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Stability</a:t>
            </a:r>
            <a:r>
              <a:rPr sz="1050" b="1" spc="-6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Ensuring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demands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mechanicalstability.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844"/>
              </a:spcBef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DT30DS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(detonation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pickup)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detonationmeter.</a:t>
            </a:r>
            <a:endParaRPr sz="1050">
              <a:latin typeface="Calibri"/>
              <a:cs typeface="Calibri"/>
            </a:endParaRPr>
          </a:p>
          <a:p>
            <a:pPr marL="279400" marR="27305" indent="-266700">
              <a:lnSpc>
                <a:spcPct val="162900"/>
              </a:lnSpc>
              <a:spcBef>
                <a:spcPts val="45"/>
              </a:spcBef>
              <a:buSzPct val="114285"/>
              <a:buFont typeface="Wingdings"/>
              <a:buChar char=""/>
              <a:tabLst>
                <a:tab pos="279400" algn="l"/>
              </a:tabLst>
            </a:pPr>
            <a:r>
              <a:rPr sz="1050" dirty="0">
                <a:latin typeface="Calibri"/>
                <a:cs typeface="Calibri"/>
              </a:rPr>
              <a:t>Configuring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circulating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DW30CU,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customers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purchase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special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inlaboratory.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890"/>
              </a:spcBef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spc="-20" dirty="0">
                <a:latin typeface="Calibri"/>
                <a:cs typeface="Calibri"/>
              </a:rPr>
              <a:t>Two</a:t>
            </a:r>
            <a:r>
              <a:rPr sz="1050" spc="-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filtering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0" dirty="0">
                <a:latin typeface="Calibri"/>
                <a:cs typeface="Calibri"/>
              </a:rPr>
              <a:t> oil.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910"/>
              </a:spcBef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magnetic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ignitiontechnology.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050" b="1" dirty="0">
                <a:latin typeface="Calibri"/>
                <a:cs typeface="Calibri"/>
              </a:rPr>
              <a:t>Safety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&amp;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Health</a:t>
            </a:r>
            <a:endParaRPr sz="1050">
              <a:latin typeface="Calibri"/>
              <a:cs typeface="Calibri"/>
            </a:endParaRPr>
          </a:p>
          <a:p>
            <a:pPr marL="279400" marR="62865" indent="-266700">
              <a:lnSpc>
                <a:spcPct val="162100"/>
              </a:lnSpc>
              <a:spcBef>
                <a:spcPts val="515"/>
              </a:spcBef>
              <a:buSzPct val="114285"/>
              <a:buFont typeface="Wingdings"/>
              <a:buChar char=""/>
              <a:tabLst>
                <a:tab pos="279400" algn="l"/>
              </a:tabLst>
            </a:pPr>
            <a:r>
              <a:rPr sz="1050" spc="-10" dirty="0">
                <a:latin typeface="Calibri"/>
                <a:cs typeface="Calibri"/>
              </a:rPr>
              <a:t>Allthemechanicalmovingpartssafelyinterlockedcompletely,andanemergencystopbuttonis </a:t>
            </a:r>
            <a:r>
              <a:rPr sz="1050" dirty="0">
                <a:latin typeface="Calibri"/>
                <a:cs typeface="Calibri"/>
              </a:rPr>
              <a:t>installed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panel</a:t>
            </a:r>
            <a:r>
              <a:rPr sz="1050" spc="-10" dirty="0">
                <a:latin typeface="Calibri"/>
                <a:cs typeface="Calibri"/>
              </a:rPr>
              <a:t> forsafety.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900"/>
              </a:spcBef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Keeps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your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quiet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usingmuffler.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910"/>
              </a:spcBef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treatment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exhaust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emission,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dischargestandards.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925"/>
              </a:spcBef>
              <a:buSzPct val="114285"/>
              <a:buFont typeface="Wingdings"/>
              <a:buChar char="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Safety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andcomplete.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0800" y="1047114"/>
            <a:ext cx="4262755" cy="31972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980" y="1178560"/>
            <a:ext cx="1598930" cy="195834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653285"/>
            <a:ext cx="179578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Color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0168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598947"/>
            <a:ext cx="5970270" cy="3272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17100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per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SH/T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0168-</a:t>
            </a:r>
            <a:r>
              <a:rPr sz="1050" dirty="0">
                <a:latin typeface="Calibri"/>
                <a:cs typeface="Calibri"/>
              </a:rPr>
              <a:t>92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D1500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follows: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comparing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compare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ascertain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number.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Please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attached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comparing </a:t>
            </a:r>
            <a:r>
              <a:rPr sz="1050" dirty="0">
                <a:latin typeface="Calibri"/>
                <a:cs typeface="Calibri"/>
              </a:rPr>
              <a:t>sheet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find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similarity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between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 GB/T6540.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Chroma: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25,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sheet.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source: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8100"/>
              </a:lnSpc>
              <a:spcBef>
                <a:spcPts val="97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220V,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100W,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frosted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milk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bulb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(color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temperature)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2750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50K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source.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0168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Petroleum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Products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Color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7212" y="2458114"/>
            <a:ext cx="2576752" cy="3036413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1046988"/>
          <a:ext cx="6039485" cy="1584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090"/>
                <a:gridCol w="2421255"/>
                <a:gridCol w="626745"/>
                <a:gridCol w="562610"/>
                <a:gridCol w="1750694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4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0168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Products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Color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Colorimetrical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cylinder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Milk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white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inner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grinding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lamp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100W,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220V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802381"/>
            <a:ext cx="46342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II,PT-SYD-</a:t>
            </a:r>
            <a:r>
              <a:rPr sz="1050" b="1" dirty="0">
                <a:latin typeface="Calibri"/>
                <a:cs typeface="Calibri"/>
              </a:rPr>
              <a:t>0168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Petroleum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Products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Color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Tester's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Auxiliary 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3189985"/>
          <a:ext cx="6041390" cy="1160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Kerosene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Used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dilute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dark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oil,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86360" marR="77470" algn="ctr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color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white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less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than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#1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chroma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Lens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wiping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paper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Wiping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colorimetric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4495317"/>
            <a:ext cx="5960745" cy="14890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Saybolt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color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(Saybolt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colorimetric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1031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6131699"/>
            <a:ext cx="2762250" cy="2762249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42965" cy="110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Saybolt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(Saybolt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colorimetric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method)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D156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Standard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Saybolt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 of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(SayboltChromometer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Method).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covers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determination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refined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such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undyed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motor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aviation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gasoline,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jet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propulsion</a:t>
            </a:r>
            <a:r>
              <a:rPr sz="1050" spc="50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fuels,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naphthas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kerosine,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addition,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waxes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pharmaceutical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white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oils.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404618"/>
            <a:ext cx="5586730" cy="1758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</a:t>
            </a:r>
            <a:endParaRPr sz="1050">
              <a:latin typeface="Calibri"/>
              <a:cs typeface="Calibri"/>
            </a:endParaRPr>
          </a:p>
          <a:p>
            <a:pPr marL="12700" marR="229235">
              <a:lnSpc>
                <a:spcPct val="196200"/>
              </a:lnSpc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1.The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matched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assemblies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optical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viewer 2.Three-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position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turret on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tube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Accessory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Daylight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Light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provides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light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source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specifications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sample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200W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strip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hinged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maintain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even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distribution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Optical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viewer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fully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insulated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from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heaters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4604130"/>
            <a:ext cx="5932170" cy="276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AC220V±10%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2700" marR="149225" indent="-3810">
              <a:lnSpc>
                <a:spcPct val="118300"/>
              </a:lnSpc>
              <a:spcBef>
                <a:spcPts val="969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Specimen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glass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Hard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glass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scale,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lower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part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equipped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liquid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discharge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valve,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inner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diameter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16.5-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17.5mm,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21.3-22.7mm</a:t>
            </a:r>
            <a:endParaRPr sz="1050">
              <a:latin typeface="Calibri"/>
              <a:cs typeface="Calibri"/>
            </a:endParaRPr>
          </a:p>
          <a:p>
            <a:pPr marL="12700" marR="5080" indent="-3810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Standard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glass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glass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tube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inner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diameter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16.5-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17.5mm,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21.3-22.7mmStandard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color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glass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sheet: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whole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thick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pieces,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semi-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thick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piece.</a:t>
            </a:r>
            <a:endParaRPr sz="1050">
              <a:latin typeface="Calibri"/>
              <a:cs typeface="Calibri"/>
            </a:endParaRPr>
          </a:p>
          <a:p>
            <a:pPr marL="12700" marR="3783965" indent="-3810">
              <a:lnSpc>
                <a:spcPct val="196200"/>
              </a:lnSpc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Optical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means: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Sight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glass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5.Dimension: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690mm×160mm×160mm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0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Weight: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5kg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75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5-40</a:t>
            </a:r>
            <a:r>
              <a:rPr sz="1050" spc="-1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r>
              <a:rPr sz="1050" spc="-90" dirty="0">
                <a:solidFill>
                  <a:srgbClr val="171F25"/>
                </a:solidFill>
                <a:latin typeface="MS PGothic"/>
                <a:cs typeface="MS PGothic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Solid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particulate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pollutant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 for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fuel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jet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1042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512691"/>
            <a:ext cx="5915025" cy="4452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282828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6985">
              <a:lnSpc>
                <a:spcPct val="117400"/>
              </a:lnSpc>
              <a:spcBef>
                <a:spcPts val="980"/>
              </a:spcBef>
            </a:pP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Solid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particulate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pollutant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tester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fuel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jet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conforms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ASTM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D2276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Standard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Method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for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Particulate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Contaminant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in</a:t>
            </a:r>
            <a:r>
              <a:rPr sz="1050" spc="-3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Aviation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Fuel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by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Line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Sampling.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provides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gravimetric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measurement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particulate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matter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present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in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sample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aviation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turbine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fuel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by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line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sampling.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The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objective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minimize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these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contaminants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avoid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filter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plugging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other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operational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problem.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used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particulate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contaminant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in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aviation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turbine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fuel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using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field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monitor.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solidFill>
                  <a:srgbClr val="282828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filter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unit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instrument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made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glass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sand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core,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experimental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result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obvious.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base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made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stainless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steel,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good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corrosion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resistance.</a:t>
            </a:r>
            <a:endParaRPr sz="1050">
              <a:latin typeface="Calibri"/>
              <a:cs typeface="Calibri"/>
            </a:endParaRPr>
          </a:p>
          <a:p>
            <a:pPr marL="12700" marR="164465" indent="131445">
              <a:lnSpc>
                <a:spcPct val="118100"/>
              </a:lnSpc>
              <a:spcBef>
                <a:spcPts val="97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shown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by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pressure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gauge,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pressure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regulator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needle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valve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control,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easy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and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intuitive.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apparatus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comprises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vacuum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pump</a:t>
            </a:r>
            <a:r>
              <a:rPr sz="1050" spc="-2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which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process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small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light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weight.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Low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noise,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easy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use,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safe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reliable.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Reasonable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design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with attractive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appearance</a:t>
            </a:r>
            <a:r>
              <a:rPr sz="1050" spc="-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282828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282828"/>
                </a:solidFill>
                <a:latin typeface="Calibri"/>
                <a:cs typeface="Calibri"/>
              </a:rPr>
              <a:t>environment-friendly.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dirty="0">
                <a:solidFill>
                  <a:srgbClr val="282828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282828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3985895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Rated </a:t>
            </a:r>
            <a:r>
              <a:rPr sz="1050" spc="-10" dirty="0">
                <a:latin typeface="Calibri"/>
                <a:cs typeface="Calibri"/>
              </a:rPr>
              <a:t>voltage:AC220V±10%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 </a:t>
            </a:r>
            <a:r>
              <a:rPr sz="1050" spc="-10" dirty="0">
                <a:latin typeface="Calibri"/>
                <a:cs typeface="Calibri"/>
              </a:rPr>
              <a:t>2.Power:250W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219960" cy="221996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487420" cy="287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display:0~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MPa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filter:5L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Filter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sheet:0.8um≤0.1g</a:t>
            </a:r>
            <a:endParaRPr sz="1050">
              <a:latin typeface="Calibri"/>
              <a:cs typeface="Calibri"/>
            </a:endParaRPr>
          </a:p>
          <a:p>
            <a:pPr marL="12700" marR="1133475" indent="-3175">
              <a:lnSpc>
                <a:spcPct val="196200"/>
              </a:lnSpc>
              <a:spcBef>
                <a:spcPts val="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Limit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negative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≥0.09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MPa </a:t>
            </a:r>
            <a:r>
              <a:rPr sz="1050" dirty="0">
                <a:latin typeface="Calibri"/>
                <a:cs typeface="Calibri"/>
              </a:rPr>
              <a:t>7.Adjustment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range:0.02MPa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~</a:t>
            </a:r>
            <a:r>
              <a:rPr sz="1050" spc="-10" dirty="0">
                <a:latin typeface="Calibri"/>
                <a:cs typeface="Calibri"/>
              </a:rPr>
              <a:t> 0.09MPa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8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Exhaust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rate:&gt;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20L/min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8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bottle:500ml</a:t>
            </a:r>
            <a:endParaRPr sz="105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1215"/>
              </a:spcBef>
              <a:buSzPct val="90476"/>
              <a:buAutoNum type="arabicPeriod" startAt="8"/>
              <a:tabLst>
                <a:tab pos="180340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requirementsTemperature:10~40°C;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SzPct val="90476"/>
              <a:buAutoNum type="arabicPeriod" startAt="8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410*420*360mm,11.5kg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168266"/>
            <a:ext cx="246697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Water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Reaction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Jet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Fuel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1043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732014"/>
            <a:ext cx="5813425" cy="1376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D1094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water </a:t>
            </a:r>
            <a:r>
              <a:rPr sz="1050" dirty="0">
                <a:latin typeface="Calibri"/>
                <a:cs typeface="Calibri"/>
              </a:rPr>
              <a:t>reaction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presence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water-</a:t>
            </a:r>
            <a:r>
              <a:rPr sz="1050" dirty="0">
                <a:latin typeface="Calibri"/>
                <a:cs typeface="Calibri"/>
              </a:rPr>
              <a:t>miscible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turbine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fuel-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interface.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666488"/>
            <a:ext cx="2465704" cy="2932049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7730" cy="2991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realize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vertical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reciprocating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domestic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initiative.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experimental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experimental </a:t>
            </a:r>
            <a:r>
              <a:rPr sz="1050" dirty="0">
                <a:latin typeface="Calibri"/>
                <a:cs typeface="Calibri"/>
              </a:rPr>
              <a:t>route,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 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round-trips.</a:t>
            </a:r>
            <a:endParaRPr sz="1050">
              <a:latin typeface="Calibri"/>
              <a:cs typeface="Calibri"/>
            </a:endParaRPr>
          </a:p>
          <a:p>
            <a:pPr marL="12700" marR="363220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experimental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route,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period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are </a:t>
            </a:r>
            <a:r>
              <a:rPr sz="1050" dirty="0">
                <a:latin typeface="Calibri"/>
                <a:cs typeface="Calibri"/>
              </a:rPr>
              <a:t>flexible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adjustable.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quiescent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alarm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prompt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experiment.</a:t>
            </a:r>
            <a:endParaRPr sz="1050">
              <a:latin typeface="Calibri"/>
              <a:cs typeface="Calibri"/>
            </a:endParaRPr>
          </a:p>
          <a:p>
            <a:pPr marL="12700" marR="459105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compliant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with </a:t>
            </a:r>
            <a:r>
              <a:rPr sz="1050" dirty="0">
                <a:latin typeface="Calibri"/>
                <a:cs typeface="Calibri"/>
              </a:rPr>
              <a:t>experiments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under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environment</a:t>
            </a:r>
            <a:endParaRPr sz="1050">
              <a:latin typeface="Calibri"/>
              <a:cs typeface="Calibri"/>
            </a:endParaRPr>
          </a:p>
          <a:p>
            <a:pPr marL="12700" marR="222885" indent="-3175">
              <a:lnSpc>
                <a:spcPct val="118100"/>
              </a:lnSpc>
              <a:spcBef>
                <a:spcPts val="97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gorge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upper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upload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attractive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appearance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noise.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04130"/>
            <a:ext cx="3637279" cy="333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1618615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1.Rated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10%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 </a:t>
            </a:r>
            <a:r>
              <a:rPr sz="1050" spc="-10" dirty="0">
                <a:latin typeface="Calibri"/>
                <a:cs typeface="Calibri"/>
              </a:rPr>
              <a:t>2.Power:40W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Communication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terminal: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RS232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Printer: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Thermosensitive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micro-printer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lighting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Amplitude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adjustment:120~250mm </a:t>
            </a:r>
            <a:r>
              <a:rPr sz="1050" dirty="0">
                <a:latin typeface="Calibri"/>
                <a:cs typeface="Calibri"/>
              </a:rPr>
              <a:t>(every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5mm</a:t>
            </a:r>
            <a:r>
              <a:rPr sz="1050" spc="-10" dirty="0">
                <a:latin typeface="Calibri"/>
                <a:cs typeface="Calibri"/>
              </a:rPr>
              <a:t> adjustable)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Speed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adjustment:2~4Times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  <a:p>
            <a:pPr marL="12700" marR="2263140" indent="-3175">
              <a:lnSpc>
                <a:spcPct val="196200"/>
              </a:lnSpc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Regular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time:115~125s </a:t>
            </a:r>
            <a:r>
              <a:rPr sz="1050" dirty="0">
                <a:latin typeface="Calibri"/>
                <a:cs typeface="Calibri"/>
              </a:rPr>
              <a:t>9.Quiescent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time:5min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10.Ambient requirements: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Temperature:10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40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;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24612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50.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Cone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Needle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Penetration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269A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951249"/>
            <a:ext cx="5969000" cy="777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5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Needle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cone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penetration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accordance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GB/T4985, GB/T 4509, GB/T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269,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D217,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D1321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methods. It 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 for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 </a:t>
            </a:r>
            <a:r>
              <a:rPr sz="1050" spc="-10" dirty="0">
                <a:latin typeface="Calibri"/>
                <a:cs typeface="Calibri"/>
              </a:rPr>
              <a:t>determination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wax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needle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penetration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greater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250.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Needle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penetration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(0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500) </a:t>
            </a:r>
            <a:r>
              <a:rPr sz="1050" dirty="0">
                <a:latin typeface="Calibri"/>
                <a:cs typeface="Calibri"/>
              </a:rPr>
              <a:t>1/10mm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semi-</a:t>
            </a:r>
            <a:r>
              <a:rPr sz="1050" dirty="0">
                <a:latin typeface="Calibri"/>
                <a:cs typeface="Calibri"/>
              </a:rPr>
              <a:t>solid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bitumen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grease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(vaseline).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169534"/>
            <a:ext cx="2217420" cy="501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LCD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distance,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accurate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0.1mm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6113145"/>
            <a:ext cx="4006215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Similar</a:t>
            </a:r>
            <a:r>
              <a:rPr sz="1050" b="1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HK-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269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type: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lubricating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grease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petroleum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grease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penetration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tester.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054977"/>
            <a:ext cx="3484879" cy="2072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voltage:AC220V±10%</a:t>
            </a:r>
            <a:r>
              <a:rPr sz="1050" spc="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2700" marR="756920" indent="-3175">
              <a:lnSpc>
                <a:spcPct val="196200"/>
              </a:lnSpc>
              <a:spcBef>
                <a:spcPts val="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Timer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controller:0~60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seconds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automatic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timing 3.Measuring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accuracy:0.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01mm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4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slider:47.5±0.05g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4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cone:2.5±0.05g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4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requirements:</a:t>
            </a:r>
            <a:r>
              <a:rPr sz="1050" spc="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Temperature:10~40°C;</a:t>
            </a:r>
            <a:r>
              <a:rPr sz="1050" spc="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1917064" cy="2320925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marR="649605">
              <a:lnSpc>
                <a:spcPts val="1300"/>
              </a:lnSpc>
              <a:spcBef>
                <a:spcPts val="3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Cone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Needle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Penetration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spc="-20" dirty="0">
                <a:latin typeface="Calibri"/>
                <a:cs typeface="Calibri"/>
              </a:rPr>
              <a:t>269B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733061"/>
            <a:ext cx="5970905" cy="423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17100"/>
              </a:lnSpc>
              <a:spcBef>
                <a:spcPts val="100"/>
              </a:spcBef>
            </a:pPr>
            <a:r>
              <a:rPr sz="1050" b="1" dirty="0">
                <a:latin typeface="Calibri"/>
                <a:cs typeface="Calibri"/>
              </a:rPr>
              <a:t>Overview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penetration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(patented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product),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GB/T269,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ISO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2137,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D217,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IP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method,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consistency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grease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grease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penetration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method,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consistency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oily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wax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not </a:t>
            </a:r>
            <a:r>
              <a:rPr sz="1050" dirty="0">
                <a:latin typeface="Calibri"/>
                <a:cs typeface="Calibri"/>
              </a:rPr>
              <a:t>been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sweated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deoiled.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dirty="0">
                <a:latin typeface="Calibri"/>
                <a:cs typeface="Calibri"/>
              </a:rPr>
              <a:t>Patent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2017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1898858.X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storage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upload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data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LED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auxiliary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lighting,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multi-</a:t>
            </a:r>
            <a:r>
              <a:rPr sz="1050" dirty="0">
                <a:latin typeface="Calibri"/>
                <a:cs typeface="Calibri"/>
              </a:rPr>
              <a:t>angle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magnifying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facilitate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alignment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Japan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laser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distance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accurately,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0.01mm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Thickened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aluminum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workbench,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built-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graduation </a:t>
            </a:r>
            <a:r>
              <a:rPr sz="1050" spc="-20" dirty="0">
                <a:latin typeface="Calibri"/>
                <a:cs typeface="Calibri"/>
              </a:rPr>
              <a:t>line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replace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needle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alignment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achieved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regulation.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220V±10%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500W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3096260" cy="309626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189095" cy="273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Ranging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laser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ranging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Ranging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±0.01mm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Timing: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5s±0.1s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Cone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electromagnetic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(manual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integration)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Lifting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stepless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adjustment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Environmental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45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;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050" dirty="0">
                <a:latin typeface="Calibri"/>
                <a:cs typeface="Calibri"/>
              </a:rPr>
              <a:t>11.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480*430*620mm,</a:t>
            </a:r>
            <a:r>
              <a:rPr sz="1050" spc="-20" dirty="0">
                <a:latin typeface="Calibri"/>
                <a:cs typeface="Calibri"/>
              </a:rPr>
              <a:t> 42kg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Softening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of Asphalt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(Ring-and-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Ball test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apparatus)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3006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030239"/>
            <a:ext cx="5852795" cy="29686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36830">
              <a:lnSpc>
                <a:spcPct val="117100"/>
              </a:lnSpc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Softening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Asphalt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(Ring-and-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apparatus)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D36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Method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Softening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Bitumen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(Ring-and-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Apparatus).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determination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the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softening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bitumen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range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from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30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157°C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[86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315°F]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using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ring-and-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apparatus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immersed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distilled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water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[30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80°C]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USP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glycerin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(above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80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157°C).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100"/>
              </a:lnSpc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composed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bracket,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which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made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up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upper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mid-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lower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cup,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locater,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flask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thermometer.</a:t>
            </a:r>
            <a:endParaRPr sz="1050">
              <a:latin typeface="Calibri"/>
              <a:cs typeface="Calibri"/>
            </a:endParaRPr>
          </a:p>
          <a:p>
            <a:pPr marL="114300" indent="-114300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114300" algn="l"/>
              </a:tabLst>
            </a:pP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High-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adjustable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instrument</a:t>
            </a:r>
            <a:endParaRPr sz="1050">
              <a:latin typeface="Calibri"/>
              <a:cs typeface="Calibri"/>
            </a:endParaRPr>
          </a:p>
          <a:p>
            <a:pPr marL="114300" indent="-114300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Reasonable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structure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beautiful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shape,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environment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friendly.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29"/>
              </a:spcBef>
              <a:buSzPct val="95238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cup: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Small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partφ19±0.1mm,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large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partφ23-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1.0mm, height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6.4±0.1mm</a:t>
            </a:r>
            <a:endParaRPr sz="1050">
              <a:latin typeface="Calibri"/>
              <a:cs typeface="Calibri"/>
            </a:endParaRPr>
          </a:p>
          <a:p>
            <a:pPr marL="113664" indent="-109855">
              <a:lnSpc>
                <a:spcPct val="100000"/>
              </a:lnSpc>
              <a:spcBef>
                <a:spcPts val="1210"/>
              </a:spcBef>
              <a:buSzPct val="95238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brass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billet,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other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three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locating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studs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fall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735323"/>
            <a:ext cx="2723515" cy="21816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cac\SYNERGY SCAN CAC ORIGINAL DOCUMENTS_page-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4298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41365" cy="2303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positioner: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freely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middle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cup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through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gap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over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locating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studs.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ball:</a:t>
            </a:r>
            <a:r>
              <a:rPr sz="1050" spc="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Diameterφ9.5mm,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 weight</a:t>
            </a:r>
            <a:r>
              <a:rPr sz="1050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3.50g±0.05g</a:t>
            </a:r>
            <a:endParaRPr sz="1050">
              <a:latin typeface="Calibri"/>
              <a:cs typeface="Calibri"/>
            </a:endParaRPr>
          </a:p>
          <a:p>
            <a:pPr marL="12700" marR="5080" indent="-3175" algn="just">
              <a:lnSpc>
                <a:spcPct val="117600"/>
              </a:lnSpc>
              <a:spcBef>
                <a:spcPts val="975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Bracket: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gets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two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pivots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contact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upper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mid-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lower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and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fix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distance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25mm.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pivots,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51mm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from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mid-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support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there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mark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scribed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line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which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is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index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height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pouring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water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or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glycerin.</a:t>
            </a:r>
            <a:endParaRPr sz="1050">
              <a:latin typeface="Calibri"/>
              <a:cs typeface="Calibri"/>
            </a:endParaRPr>
          </a:p>
          <a:p>
            <a:pPr marL="12700" marR="1350645" indent="-3175" algn="just">
              <a:lnSpc>
                <a:spcPct val="196200"/>
              </a:lnSpc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Beaker: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Volume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800ml,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diameter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aboutφ90mm,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height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less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than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140mm.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7.Thermometer: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15C</a:t>
            </a:r>
            <a:r>
              <a:rPr sz="1050" spc="-5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16C.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2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8.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240*280*130mm,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8kg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99815"/>
            <a:ext cx="111696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Centrifuge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582536"/>
            <a:ext cx="5933440" cy="2125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Our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dirty="0">
                <a:latin typeface="Calibri"/>
                <a:cs typeface="Calibri"/>
              </a:rPr>
              <a:t>5Y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following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D1290,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D1796,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D2709,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ASTM </a:t>
            </a:r>
            <a:r>
              <a:rPr sz="1050" dirty="0">
                <a:latin typeface="Calibri"/>
                <a:cs typeface="Calibri"/>
              </a:rPr>
              <a:t>D4007,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D91,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D96.this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Centrifuge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programmable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allowing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configuration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specified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swing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universal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bucket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assembly </a:t>
            </a:r>
            <a:r>
              <a:rPr sz="1050" dirty="0">
                <a:latin typeface="Calibri"/>
                <a:cs typeface="Calibri"/>
              </a:rPr>
              <a:t>accommodates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adaptors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cushions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borosilicate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centrifuge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types </a:t>
            </a:r>
            <a:r>
              <a:rPr sz="1050" dirty="0">
                <a:latin typeface="Calibri"/>
                <a:cs typeface="Calibri"/>
              </a:rPr>
              <a:t>specified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Centrifuge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describes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sediment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means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centrifuge</a:t>
            </a:r>
            <a:r>
              <a:rPr sz="1050" spc="-10" dirty="0">
                <a:latin typeface="Calibri"/>
                <a:cs typeface="Calibri"/>
              </a:rPr>
              <a:t> procedure.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centrifuge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sediment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entirely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satisfactory.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almost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always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actual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required,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revised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distillation.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098035"/>
            <a:ext cx="2693035" cy="2030602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18835" cy="630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panel,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electronic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locks,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PMW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method,12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programs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stored,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19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levels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deceleration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adjusted.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2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Due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unique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shock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absorber,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anti-</a:t>
            </a:r>
            <a:r>
              <a:rPr sz="1050" dirty="0">
                <a:latin typeface="Calibri"/>
                <a:cs typeface="Calibri"/>
              </a:rPr>
              <a:t>vibration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effect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good.</a:t>
            </a:r>
            <a:endParaRPr sz="1050">
              <a:latin typeface="Calibri"/>
              <a:cs typeface="Calibri"/>
            </a:endParaRPr>
          </a:p>
          <a:p>
            <a:pPr marL="12700" marR="27305" indent="-3175">
              <a:lnSpc>
                <a:spcPct val="117600"/>
              </a:lnSpc>
              <a:spcBef>
                <a:spcPts val="975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choose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raising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time, </a:t>
            </a:r>
            <a:r>
              <a:rPr sz="1050" dirty="0">
                <a:latin typeface="Calibri"/>
                <a:cs typeface="Calibri"/>
              </a:rPr>
              <a:t>Brushless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peacefully,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laboratory,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it's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brush,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pollution.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2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RCF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start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(short-term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centrifugal);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Electronic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locks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security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well,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centrifuge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can't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work.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 marR="4120515" indent="-3810">
              <a:lnSpc>
                <a:spcPct val="196200"/>
              </a:lnSpc>
              <a:spcBef>
                <a:spcPts val="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Host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parameters. </a:t>
            </a:r>
            <a:r>
              <a:rPr sz="1050" dirty="0">
                <a:latin typeface="Calibri"/>
                <a:cs typeface="Calibri"/>
              </a:rPr>
              <a:t>Max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4000r/min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Max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RCF:3400xgMax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capacity:4×200ml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050" dirty="0">
                <a:latin typeface="Calibri"/>
                <a:cs typeface="Calibri"/>
              </a:rPr>
              <a:t>Speed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accuracy:±10r/min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 range: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indoor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MS PGothic"/>
                <a:cs typeface="MS PGothic"/>
              </a:rPr>
              <a:t>＋</a:t>
            </a:r>
            <a:r>
              <a:rPr sz="1050" spc="-10" dirty="0">
                <a:latin typeface="Calibri"/>
                <a:cs typeface="Calibri"/>
              </a:rPr>
              <a:t>10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70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control:±</a:t>
            </a:r>
            <a:r>
              <a:rPr sz="1050" spc="-10" dirty="0">
                <a:latin typeface="MS PGothic"/>
                <a:cs typeface="MS PGothic"/>
              </a:rPr>
              <a:t>２℃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control:1min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99min/inching</a:t>
            </a:r>
            <a:endParaRPr sz="1050">
              <a:latin typeface="Calibri"/>
              <a:cs typeface="Calibri"/>
            </a:endParaRPr>
          </a:p>
          <a:p>
            <a:pPr marL="12700" marR="3293745">
              <a:lnSpc>
                <a:spcPts val="2530"/>
              </a:lnSpc>
              <a:spcBef>
                <a:spcPts val="275"/>
              </a:spcBef>
            </a:pPr>
            <a:r>
              <a:rPr sz="1050" dirty="0">
                <a:latin typeface="Calibri"/>
                <a:cs typeface="Calibri"/>
              </a:rPr>
              <a:t>Power </a:t>
            </a:r>
            <a:r>
              <a:rPr sz="1050" spc="-10" dirty="0">
                <a:latin typeface="Calibri"/>
                <a:cs typeface="Calibri"/>
              </a:rPr>
              <a:t>supply:AC220V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50Hz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15ANoise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&lt;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60dB(A) Environmental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3850004">
              <a:lnSpc>
                <a:spcPts val="247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 Dimensions:700mm*600mm*900mm Weight:130Kg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935"/>
              </a:spcBef>
              <a:buSzPct val="90476"/>
              <a:buAutoNum type="arabicPeriod" startAt="2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Rotor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82954" y="7337425"/>
          <a:ext cx="3060700" cy="1076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/>
                <a:gridCol w="925830"/>
                <a:gridCol w="1051560"/>
                <a:gridCol w="625475"/>
              </a:tblGrid>
              <a:tr h="224154">
                <a:tc>
                  <a:txBody>
                    <a:bodyPr/>
                    <a:lstStyle/>
                    <a:p>
                      <a:pPr marR="6985" algn="ctr">
                        <a:lnSpc>
                          <a:spcPts val="1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Rotor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ts val="1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capacity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1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speed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>
                        <a:lnSpc>
                          <a:spcPts val="1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Max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RCF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14325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NO.1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swing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rotor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36*10ml</a:t>
                      </a:r>
                      <a:r>
                        <a:rPr sz="10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4000rpm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3400xg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</a:tr>
              <a:tr h="314325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NO.2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swing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rotor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4*100ml</a:t>
                      </a:r>
                      <a:r>
                        <a:rPr sz="10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3000rpm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2062xg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785" marB="0"/>
                </a:tc>
              </a:tr>
              <a:tr h="223520">
                <a:tc>
                  <a:txBody>
                    <a:bodyPr/>
                    <a:lstStyle/>
                    <a:p>
                      <a:pPr marR="34290" algn="ctr">
                        <a:lnSpc>
                          <a:spcPts val="1215"/>
                        </a:lnSpc>
                        <a:spcBef>
                          <a:spcPts val="450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NO.3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215"/>
                        </a:lnSpc>
                        <a:spcBef>
                          <a:spcPts val="4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swing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rotor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215"/>
                        </a:lnSpc>
                        <a:spcBef>
                          <a:spcPts val="4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4*200ml</a:t>
                      </a:r>
                      <a:r>
                        <a:rPr sz="10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3000rpm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15"/>
                        </a:lnSpc>
                        <a:spcBef>
                          <a:spcPts val="4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2000xg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Digital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Conductivity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NIM1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75759"/>
            <a:ext cx="5902960" cy="4347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111760">
              <a:lnSpc>
                <a:spcPct val="117200"/>
              </a:lnSpc>
              <a:spcBef>
                <a:spcPts val="985"/>
              </a:spcBef>
            </a:pP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dirty="0">
                <a:latin typeface="Calibri"/>
                <a:cs typeface="Calibri"/>
              </a:rPr>
              <a:t>NIM1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D2624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Conductivity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conductivity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fuels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dissipator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normally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give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conductivity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uncharged,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(known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conductivity).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single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chip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microcomputer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photoelectric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isolation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</a:t>
            </a:r>
            <a:r>
              <a:rPr sz="1050" spc="-25" dirty="0">
                <a:latin typeface="Calibri"/>
                <a:cs typeface="Calibri"/>
              </a:rPr>
              <a:t> is </a:t>
            </a:r>
            <a:r>
              <a:rPr sz="1050" dirty="0">
                <a:latin typeface="Calibri"/>
                <a:cs typeface="Calibri"/>
              </a:rPr>
              <a:t>good,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short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polarization,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possesses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functions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 </a:t>
            </a:r>
            <a:r>
              <a:rPr sz="1050" dirty="0">
                <a:latin typeface="Calibri"/>
                <a:cs typeface="Calibri"/>
              </a:rPr>
              <a:t>measurement.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Conductivity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detection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Configuration: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probe,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conductivity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pool, </a:t>
            </a:r>
            <a:r>
              <a:rPr sz="1050" dirty="0">
                <a:latin typeface="Calibri"/>
                <a:cs typeface="Calibri"/>
              </a:rPr>
              <a:t>detector.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Conductivity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1-</a:t>
            </a:r>
            <a:r>
              <a:rPr sz="1050" dirty="0">
                <a:latin typeface="Calibri"/>
                <a:cs typeface="Calibri"/>
              </a:rPr>
              <a:t>2000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ps/m,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ps/m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1.conductivity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</a:t>
            </a:r>
            <a:endParaRPr sz="1050">
              <a:latin typeface="Calibri"/>
              <a:cs typeface="Calibri"/>
            </a:endParaRPr>
          </a:p>
          <a:p>
            <a:pPr marL="12700" marR="4415790">
              <a:lnSpc>
                <a:spcPct val="2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1)range:0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1999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pS/m </a:t>
            </a:r>
            <a:r>
              <a:rPr sz="1050" spc="-10" dirty="0">
                <a:latin typeface="Calibri"/>
                <a:cs typeface="Calibri"/>
              </a:rPr>
              <a:t>2)resolution:1pS/m </a:t>
            </a:r>
            <a:r>
              <a:rPr sz="1050" dirty="0">
                <a:latin typeface="Calibri"/>
                <a:cs typeface="Calibri"/>
              </a:rPr>
              <a:t>3)accuracy:&lt;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110" dirty="0">
                <a:latin typeface="MS PGothic"/>
                <a:cs typeface="MS PGothic"/>
              </a:rPr>
              <a:t>％</a:t>
            </a:r>
            <a:r>
              <a:rPr sz="1050" spc="110" dirty="0">
                <a:latin typeface="Calibri"/>
                <a:cs typeface="Calibri"/>
              </a:rPr>
              <a:t>±</a:t>
            </a:r>
            <a:r>
              <a:rPr sz="1050" spc="110" dirty="0">
                <a:latin typeface="MS PGothic"/>
                <a:cs typeface="MS PGothic"/>
              </a:rPr>
              <a:t>１</a:t>
            </a:r>
            <a:r>
              <a:rPr sz="1050" spc="-80" dirty="0">
                <a:latin typeface="MS PGothic"/>
                <a:cs typeface="MS PGothic"/>
              </a:rPr>
              <a:t> </a:t>
            </a:r>
            <a:r>
              <a:rPr sz="1050" spc="-20" dirty="0">
                <a:latin typeface="Calibri"/>
                <a:cs typeface="Calibri"/>
              </a:rPr>
              <a:t>pS/m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z="1050" dirty="0">
                <a:latin typeface="Calibri"/>
                <a:cs typeface="Calibri"/>
              </a:rPr>
              <a:t>4)measurement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D2624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466975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45198"/>
            <a:ext cx="2866390" cy="34061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8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1285" indent="-111125">
              <a:lnSpc>
                <a:spcPct val="100000"/>
              </a:lnSpc>
              <a:spcBef>
                <a:spcPts val="90"/>
              </a:spcBef>
              <a:buSzPct val="90476"/>
              <a:buAutoNum type="arabicParenR" startAt="5"/>
              <a:tabLst>
                <a:tab pos="12128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temperature:0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40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1297305" indent="-3810">
              <a:lnSpc>
                <a:spcPct val="196200"/>
              </a:lnSpc>
              <a:spcBef>
                <a:spcPts val="35"/>
              </a:spcBef>
              <a:buSzPct val="90476"/>
              <a:buAutoNum type="arabicParenR" startAt="5"/>
              <a:tabLst>
                <a:tab pos="120014" algn="l"/>
              </a:tabLst>
            </a:pPr>
            <a:r>
              <a:rPr sz="1050" dirty="0">
                <a:latin typeface="Calibri"/>
                <a:cs typeface="Calibri"/>
              </a:rPr>
              <a:t>	relative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≤85%RH 7)power:9V</a:t>
            </a:r>
            <a:endParaRPr sz="1050">
              <a:latin typeface="Calibri"/>
              <a:cs typeface="Calibri"/>
            </a:endParaRPr>
          </a:p>
          <a:p>
            <a:pPr marL="12700" marR="42037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8)dimension: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140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35(mm)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9)calibration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certificate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value±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pS/m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dirty="0">
                <a:latin typeface="Calibri"/>
                <a:cs typeface="Calibri"/>
              </a:rPr>
              <a:t>2.temperature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</a:t>
            </a:r>
            <a:endParaRPr sz="1050">
              <a:latin typeface="Calibri"/>
              <a:cs typeface="Calibri"/>
            </a:endParaRPr>
          </a:p>
          <a:p>
            <a:pPr marL="121285" indent="-111125">
              <a:lnSpc>
                <a:spcPct val="100000"/>
              </a:lnSpc>
              <a:spcBef>
                <a:spcPts val="1270"/>
              </a:spcBef>
              <a:buSzPct val="90476"/>
              <a:buAutoNum type="arabicParenR"/>
              <a:tabLst>
                <a:tab pos="121285" algn="l"/>
              </a:tabLst>
            </a:pP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range:</a:t>
            </a:r>
            <a:r>
              <a:rPr sz="1050" spc="-10" dirty="0">
                <a:latin typeface="MS PGothic"/>
                <a:cs typeface="MS PGothic"/>
              </a:rPr>
              <a:t>－</a:t>
            </a:r>
            <a:r>
              <a:rPr sz="1050" spc="-80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℃～</a:t>
            </a:r>
            <a:r>
              <a:rPr sz="1050" spc="-7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1795780" indent="-3810" algn="just">
              <a:lnSpc>
                <a:spcPct val="200500"/>
              </a:lnSpc>
              <a:spcBef>
                <a:spcPts val="45"/>
              </a:spcBef>
              <a:buSzPct val="90476"/>
              <a:buAutoNum type="arabicParenR"/>
              <a:tabLst>
                <a:tab pos="120014" algn="l"/>
              </a:tabLst>
            </a:pPr>
            <a:r>
              <a:rPr sz="1050" dirty="0">
                <a:latin typeface="Calibri"/>
                <a:cs typeface="Calibri"/>
              </a:rPr>
              <a:t>	resolution:0.1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 </a:t>
            </a:r>
            <a:r>
              <a:rPr sz="1050" spc="-10" dirty="0">
                <a:latin typeface="Calibri"/>
                <a:cs typeface="Calibri"/>
              </a:rPr>
              <a:t>3)accuracy:</a:t>
            </a:r>
            <a:r>
              <a:rPr sz="1050" spc="-10" dirty="0">
                <a:latin typeface="MS PGothic"/>
                <a:cs typeface="MS PGothic"/>
              </a:rPr>
              <a:t>＜</a:t>
            </a:r>
            <a:r>
              <a:rPr sz="1050" spc="-60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FT-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IR</a:t>
            </a:r>
            <a:r>
              <a:rPr sz="1050" spc="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Spectrometer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HK-FTIR-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650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78677"/>
            <a:ext cx="5860415" cy="1750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132715">
              <a:lnSpc>
                <a:spcPct val="117600"/>
              </a:lnSpc>
              <a:spcBef>
                <a:spcPts val="980"/>
              </a:spcBef>
            </a:pPr>
            <a:r>
              <a:rPr sz="1050" spc="-10" dirty="0">
                <a:latin typeface="Calibri"/>
                <a:cs typeface="Calibri"/>
              </a:rPr>
              <a:t>PT-HK-FTIR-</a:t>
            </a:r>
            <a:r>
              <a:rPr sz="1050" dirty="0">
                <a:latin typeface="Calibri"/>
                <a:cs typeface="Calibri"/>
              </a:rPr>
              <a:t>650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D975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Specification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D7371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Biodiesel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(Fatty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Methyl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Esters)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Oil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Infrared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Spectroscopy</a:t>
            </a:r>
            <a:r>
              <a:rPr sz="1050" spc="-10" dirty="0">
                <a:latin typeface="Calibri"/>
                <a:cs typeface="Calibri"/>
              </a:rPr>
              <a:t> (FT-IR-ATR-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Method).</a:t>
            </a:r>
            <a:endParaRPr sz="1050">
              <a:latin typeface="Calibri"/>
              <a:cs typeface="Calibri"/>
            </a:endParaRPr>
          </a:p>
          <a:p>
            <a:pPr marL="12700" marR="5080" indent="30480">
              <a:lnSpc>
                <a:spcPct val="1172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increasing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importance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sustainability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energy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global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commitment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use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derived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renewable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biological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biodiesel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crops.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Biodiesel </a:t>
            </a:r>
            <a:r>
              <a:rPr sz="1050" dirty="0">
                <a:latin typeface="Calibri"/>
                <a:cs typeface="Calibri"/>
              </a:rPr>
              <a:t>consists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fatty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methyl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esters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(FAME)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transesterification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reaction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depicted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figure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feedstocks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globally,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apeseed,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sunflower,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palm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jatropha.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372093"/>
            <a:ext cx="5935345" cy="687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8100"/>
              </a:lnSpc>
              <a:spcBef>
                <a:spcPts val="969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integrates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bench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aluminum.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stable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adjustment,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removing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troubles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maintenance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optical</a:t>
            </a:r>
            <a:r>
              <a:rPr sz="1050" spc="-20" dirty="0">
                <a:latin typeface="Calibri"/>
                <a:cs typeface="Calibri"/>
              </a:rPr>
              <a:t> path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398645"/>
            <a:ext cx="2562225" cy="1647825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57570" cy="6007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machinery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scanning.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concept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adopted</a:t>
            </a:r>
            <a:r>
              <a:rPr sz="1050" spc="-25" dirty="0">
                <a:latin typeface="Calibri"/>
                <a:cs typeface="Calibri"/>
              </a:rPr>
              <a:t> in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both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part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600"/>
              </a:lnSpc>
              <a:spcBef>
                <a:spcPts val="98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system’s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corner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cube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complicated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electronics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additional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moving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spectrometer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replaceable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saves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lifetime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</a:t>
            </a:r>
            <a:endParaRPr sz="1050">
              <a:latin typeface="Calibri"/>
              <a:cs typeface="Calibri"/>
            </a:endParaRPr>
          </a:p>
          <a:p>
            <a:pPr marL="12700" marR="123189" indent="131445">
              <a:lnSpc>
                <a:spcPct val="118100"/>
              </a:lnSpc>
              <a:spcBef>
                <a:spcPts val="969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Internal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dynamic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collimation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movable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mirror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interferometer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at </a:t>
            </a:r>
            <a:r>
              <a:rPr sz="1050" dirty="0">
                <a:latin typeface="Calibri"/>
                <a:cs typeface="Calibri"/>
              </a:rPr>
              <a:t>optimum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situation.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Voice-</a:t>
            </a:r>
            <a:r>
              <a:rPr sz="1050" dirty="0">
                <a:latin typeface="Calibri"/>
                <a:cs typeface="Calibri"/>
              </a:rPr>
              <a:t>coil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slide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ability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severe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conditions</a:t>
            </a:r>
            <a:endParaRPr sz="1050">
              <a:latin typeface="Calibri"/>
              <a:cs typeface="Calibri"/>
            </a:endParaRPr>
          </a:p>
          <a:p>
            <a:pPr marL="12700" marR="375285" indent="131445">
              <a:lnSpc>
                <a:spcPct val="118100"/>
              </a:lnSpc>
              <a:spcBef>
                <a:spcPts val="97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spectrometer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container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desiccant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splitter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0" dirty="0">
                <a:latin typeface="Calibri"/>
                <a:cs typeface="Calibri"/>
              </a:rPr>
              <a:t> optical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moisture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damage.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Wavenumber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Range:4000-10000px-</a:t>
            </a:r>
            <a:r>
              <a:rPr sz="1050" spc="-5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37.5px-</a:t>
            </a:r>
            <a:r>
              <a:rPr sz="1050" spc="-5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Signal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Noise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Ratio: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15000:1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(DTGS,100px-</a:t>
            </a:r>
            <a:r>
              <a:rPr sz="1050" dirty="0">
                <a:latin typeface="Calibri"/>
                <a:cs typeface="Calibri"/>
              </a:rPr>
              <a:t>1,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background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1min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52500px-</a:t>
            </a:r>
            <a:r>
              <a:rPr sz="1050" spc="-25" dirty="0">
                <a:latin typeface="Calibri"/>
                <a:cs typeface="Calibri"/>
              </a:rPr>
              <a:t>1)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Detector: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DTGS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detector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Beam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splitter: </a:t>
            </a:r>
            <a:r>
              <a:rPr sz="1050" spc="-10" dirty="0">
                <a:latin typeface="Calibri"/>
                <a:cs typeface="Calibri"/>
              </a:rPr>
              <a:t>Multi-</a:t>
            </a:r>
            <a:r>
              <a:rPr sz="1050" dirty="0">
                <a:latin typeface="Calibri"/>
                <a:cs typeface="Calibri"/>
              </a:rPr>
              <a:t>layer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coated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KBr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source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Electronic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A/D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converter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of24bits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500MHz,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USB2.0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Power: </a:t>
            </a:r>
            <a:r>
              <a:rPr sz="1050" spc="-20" dirty="0">
                <a:latin typeface="Calibri"/>
                <a:cs typeface="Calibri"/>
              </a:rPr>
              <a:t>AC110V-</a:t>
            </a:r>
            <a:r>
              <a:rPr sz="1050" dirty="0">
                <a:latin typeface="Calibri"/>
                <a:cs typeface="Calibri"/>
              </a:rPr>
              <a:t>220V.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Dimensions: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machine:450mm×350mm×210mm</a:t>
            </a:r>
            <a:r>
              <a:rPr sz="1050" spc="14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Press:340mm×320mm×600mm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machine: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20kg</a:t>
            </a:r>
            <a:r>
              <a:rPr sz="1050" spc="22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Press:48.5kg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accessories: </a:t>
            </a:r>
            <a:r>
              <a:rPr sz="1050" spc="-25" dirty="0">
                <a:latin typeface="Calibri"/>
                <a:cs typeface="Calibri"/>
              </a:rPr>
              <a:t>4kg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Presser: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0-24Ton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Atomic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Absorption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Spectrophotometer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Model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HK-SP-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3000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552571"/>
            <a:ext cx="5959475" cy="5334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indent="30480">
              <a:lnSpc>
                <a:spcPct val="117100"/>
              </a:lnSpc>
              <a:spcBef>
                <a:spcPts val="985"/>
              </a:spcBef>
            </a:pPr>
            <a:r>
              <a:rPr sz="1050" spc="-10" dirty="0">
                <a:latin typeface="Calibri"/>
                <a:cs typeface="Calibri"/>
              </a:rPr>
              <a:t>HK-</a:t>
            </a:r>
            <a:r>
              <a:rPr sz="1050" spc="-20" dirty="0">
                <a:latin typeface="Calibri"/>
                <a:cs typeface="Calibri"/>
              </a:rPr>
              <a:t>SP-</a:t>
            </a:r>
            <a:r>
              <a:rPr sz="1050" dirty="0">
                <a:latin typeface="Calibri"/>
                <a:cs typeface="Calibri"/>
              </a:rPr>
              <a:t>3000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D3237Standard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Lead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Atomic</a:t>
            </a:r>
            <a:r>
              <a:rPr sz="1050" spc="-10" dirty="0">
                <a:latin typeface="Calibri"/>
                <a:cs typeface="Calibri"/>
              </a:rPr>
              <a:t> Absorption </a:t>
            </a:r>
            <a:r>
              <a:rPr sz="1050" dirty="0">
                <a:latin typeface="Calibri"/>
                <a:cs typeface="Calibri"/>
              </a:rPr>
              <a:t>Spectroscopy.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self-</a:t>
            </a:r>
            <a:r>
              <a:rPr sz="1050" dirty="0">
                <a:latin typeface="Calibri"/>
                <a:cs typeface="Calibri"/>
              </a:rPr>
              <a:t>developed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symbolical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broke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-10" dirty="0">
                <a:latin typeface="Calibri"/>
                <a:cs typeface="Calibri"/>
              </a:rPr>
              <a:t> bottleneck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D-</a:t>
            </a:r>
            <a:r>
              <a:rPr sz="1050" dirty="0">
                <a:latin typeface="Calibri"/>
                <a:cs typeface="Calibri"/>
              </a:rPr>
              <a:t>lamp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background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domestic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level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safeguard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 </a:t>
            </a:r>
            <a:r>
              <a:rPr sz="1050" dirty="0">
                <a:latin typeface="Calibri"/>
                <a:cs typeface="Calibri"/>
              </a:rPr>
              <a:t>elements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quantitative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analysis.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Unique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reflection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system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D-</a:t>
            </a:r>
            <a:r>
              <a:rPr sz="1050" dirty="0">
                <a:latin typeface="Calibri"/>
                <a:cs typeface="Calibri"/>
              </a:rPr>
              <a:t>lamp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background</a:t>
            </a:r>
            <a:r>
              <a:rPr sz="1050" spc="-10" dirty="0">
                <a:latin typeface="Calibri"/>
                <a:cs typeface="Calibri"/>
              </a:rPr>
              <a:t> correction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exact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peak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seeking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ability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Atomic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rise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mode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Unique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lamps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system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Steady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titanium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burner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Intelligence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function</a:t>
            </a:r>
            <a:endParaRPr sz="1050">
              <a:latin typeface="Calibri"/>
              <a:cs typeface="Calibri"/>
            </a:endParaRPr>
          </a:p>
          <a:p>
            <a:pPr marL="142240" indent="-129539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2240" algn="l"/>
              </a:tabLst>
            </a:pPr>
            <a:r>
              <a:rPr sz="1050" dirty="0">
                <a:latin typeface="Calibri"/>
                <a:cs typeface="Calibri"/>
              </a:rPr>
              <a:t>General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precautions</a:t>
            </a:r>
            <a:endParaRPr sz="1050">
              <a:latin typeface="Calibri"/>
              <a:cs typeface="Calibri"/>
            </a:endParaRPr>
          </a:p>
          <a:p>
            <a:pPr marL="12700" marR="468630" indent="131445">
              <a:lnSpc>
                <a:spcPct val="118100"/>
              </a:lnSpc>
              <a:spcBef>
                <a:spcPts val="975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Windows2000/XP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conciseness,</a:t>
            </a:r>
            <a:r>
              <a:rPr sz="1050" dirty="0">
                <a:latin typeface="Calibri"/>
                <a:cs typeface="Calibri"/>
              </a:rPr>
              <a:t> professional, automatic, full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 </a:t>
            </a:r>
            <a:r>
              <a:rPr sz="1050" spc="-10" dirty="0">
                <a:latin typeface="Calibri"/>
                <a:cs typeface="Calibri"/>
              </a:rPr>
              <a:t>SPWin-</a:t>
            </a:r>
            <a:r>
              <a:rPr sz="1050" dirty="0">
                <a:latin typeface="Calibri"/>
                <a:cs typeface="Calibri"/>
              </a:rPr>
              <a:t>AAS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 </a:t>
            </a:r>
            <a:r>
              <a:rPr sz="1050" spc="-10" dirty="0">
                <a:latin typeface="Calibri"/>
                <a:cs typeface="Calibri"/>
              </a:rPr>
              <a:t>QA/QC function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Full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information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measurement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AC220V±10%</a:t>
            </a:r>
            <a:r>
              <a:rPr sz="1050" spc="-20" dirty="0"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687067"/>
            <a:ext cx="3381375" cy="1733423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042410" cy="2592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Atomization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power,</a:t>
            </a:r>
            <a:r>
              <a:rPr sz="1050" spc="-10" dirty="0">
                <a:latin typeface="Calibri"/>
                <a:cs typeface="Calibri"/>
              </a:rPr>
              <a:t> general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temperature~3000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 startAt="2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1500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~3000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2240" indent="-129539">
              <a:lnSpc>
                <a:spcPct val="100000"/>
              </a:lnSpc>
              <a:spcBef>
                <a:spcPts val="1250"/>
              </a:spcBef>
              <a:buAutoNum type="arabicPeriod" startAt="2"/>
              <a:tabLst>
                <a:tab pos="142240" algn="l"/>
              </a:tabLst>
            </a:pPr>
            <a:r>
              <a:rPr sz="1050" dirty="0">
                <a:latin typeface="Calibri"/>
                <a:cs typeface="Calibri"/>
              </a:rPr>
              <a:t>Graphite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150*160*73mm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Slope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hold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1s~255s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:Max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2000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/s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:9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graphite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(Argon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0.1-0.2MPa):1.0L/min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xx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68275"/>
            <a:ext cx="7448550" cy="97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68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cxx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" y="169164"/>
            <a:ext cx="7251192" cy="97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89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WhatsApp Image 2024-01-18 at 10.06.02 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6" y="0"/>
            <a:ext cx="7347347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80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DOC-20231031-WA0038.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5" y="0"/>
            <a:ext cx="710679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23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ERMIT SURVEY 2023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5" y="0"/>
            <a:ext cx="710679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85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file_6614870e-2238-497f-baa9-befaac2efaca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5" y="0"/>
            <a:ext cx="710679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93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CAC CERTIFICATE TRUST INSPECTION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4" y="0"/>
            <a:ext cx="71182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50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YNERGY MINERAL NMDPRA LAB ACCREDITATION LETTER 2023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79" y="0"/>
            <a:ext cx="711084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3104" y="855980"/>
            <a:ext cx="6098540" cy="6025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2780">
              <a:lnSpc>
                <a:spcPts val="13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 dirty="0">
              <a:latin typeface="Calibri"/>
              <a:cs typeface="Calibri"/>
            </a:endParaRPr>
          </a:p>
          <a:p>
            <a:pPr marL="101600">
              <a:lnSpc>
                <a:spcPts val="1900"/>
              </a:lnSpc>
            </a:pPr>
            <a:r>
              <a:rPr sz="1600" b="1" dirty="0">
                <a:latin typeface="Arial"/>
                <a:cs typeface="Arial"/>
              </a:rPr>
              <a:t>SYNERGY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MINERAL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RESOURCES</a:t>
            </a:r>
            <a:r>
              <a:rPr sz="1600" b="1" spc="-10" dirty="0">
                <a:latin typeface="Arial"/>
                <a:cs typeface="Arial"/>
              </a:rPr>
              <a:t> LIMITED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lang="en-US" sz="1400" b="1" spc="-10" dirty="0" smtClean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lang="en-US" sz="1400" b="1" spc="-1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r>
              <a:rPr sz="1400" b="1" spc="-10" dirty="0" smtClean="0">
                <a:latin typeface="Calibri"/>
                <a:cs typeface="Calibri"/>
              </a:rPr>
              <a:t>INTRODUCTION</a:t>
            </a:r>
            <a:endParaRPr sz="1400" dirty="0">
              <a:latin typeface="Calibri"/>
              <a:cs typeface="Calibri"/>
            </a:endParaRPr>
          </a:p>
          <a:p>
            <a:pPr marL="101600" marR="45085" algn="just">
              <a:lnSpc>
                <a:spcPct val="117100"/>
              </a:lnSpc>
              <a:spcBef>
                <a:spcPts val="1030"/>
              </a:spcBef>
            </a:pP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registered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Nigeria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head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office </a:t>
            </a:r>
            <a:r>
              <a:rPr sz="1200" dirty="0">
                <a:latin typeface="Calibri"/>
                <a:cs typeface="Calibri"/>
              </a:rPr>
              <a:t>Situated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3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18/19</a:t>
            </a:r>
            <a:r>
              <a:rPr sz="1200" spc="3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SPC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Road,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Federal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Housing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Estate,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Calabar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Cross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River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State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our </a:t>
            </a:r>
            <a:r>
              <a:rPr sz="1200" dirty="0">
                <a:latin typeface="Calibri"/>
                <a:cs typeface="Calibri"/>
              </a:rPr>
              <a:t>subsidiary’s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companies’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offices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addresses:</a:t>
            </a:r>
            <a:endParaRPr sz="1200" dirty="0">
              <a:latin typeface="Calibri"/>
              <a:cs typeface="Calibri"/>
            </a:endParaRPr>
          </a:p>
          <a:p>
            <a:pPr marL="559435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559435" algn="l"/>
              </a:tabLst>
            </a:pPr>
            <a:r>
              <a:rPr sz="1200" dirty="0">
                <a:latin typeface="Calibri"/>
                <a:cs typeface="Calibri"/>
              </a:rPr>
              <a:t>RIVERS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STATE: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TRUST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LIMITED,</a:t>
            </a:r>
            <a:endParaRPr sz="1200" dirty="0">
              <a:latin typeface="Calibri"/>
              <a:cs typeface="Calibri"/>
            </a:endParaRPr>
          </a:p>
          <a:p>
            <a:pPr marL="558165" marR="48895">
              <a:lnSpc>
                <a:spcPts val="1689"/>
              </a:lnSpc>
              <a:spcBef>
                <a:spcPts val="90"/>
              </a:spcBef>
            </a:pPr>
            <a:r>
              <a:rPr sz="1200" dirty="0">
                <a:latin typeface="Calibri"/>
                <a:cs typeface="Calibri"/>
              </a:rPr>
              <a:t>4A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CHIEF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NDAH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STREET,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ELIADA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ESTATE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FIRST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ARTILLARY,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HARCOURT,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RIVERS STATE.</a:t>
            </a:r>
            <a:endParaRPr sz="1200" dirty="0">
              <a:latin typeface="Calibri"/>
              <a:cs typeface="Calibri"/>
            </a:endParaRPr>
          </a:p>
          <a:p>
            <a:pPr marL="558165" marR="50165" indent="-228600">
              <a:lnSpc>
                <a:spcPts val="1680"/>
              </a:lnSpc>
              <a:buAutoNum type="arabicPeriod" startAt="2"/>
              <a:tabLst>
                <a:tab pos="558165" algn="l"/>
              </a:tabLst>
            </a:pPr>
            <a:r>
              <a:rPr sz="1200" dirty="0">
                <a:latin typeface="Calibri"/>
                <a:cs typeface="Calibri"/>
              </a:rPr>
              <a:t>DELTA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STATE: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OBIALEGBE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KOKO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ROAD,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WARRI </a:t>
            </a:r>
            <a:r>
              <a:rPr sz="1200" dirty="0">
                <a:latin typeface="Calibri"/>
                <a:cs typeface="Calibri"/>
              </a:rPr>
              <a:t>NORTH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LGA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GREENMAC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DEPOT.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DELTA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STATE.</a:t>
            </a:r>
            <a:endParaRPr sz="1200" dirty="0">
              <a:latin typeface="Calibri"/>
              <a:cs typeface="Calibri"/>
            </a:endParaRPr>
          </a:p>
          <a:p>
            <a:pPr marL="558165" marR="44450" indent="-228600">
              <a:lnSpc>
                <a:spcPts val="1680"/>
              </a:lnSpc>
              <a:spcBef>
                <a:spcPts val="10"/>
              </a:spcBef>
              <a:buAutoNum type="arabicPeriod" startAt="2"/>
              <a:tabLst>
                <a:tab pos="558165" algn="l"/>
              </a:tabLst>
            </a:pPr>
            <a:r>
              <a:rPr sz="1200" dirty="0">
                <a:latin typeface="Calibri"/>
                <a:cs typeface="Calibri"/>
              </a:rPr>
              <a:t>LAGOS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STATE: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SPECTRUM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COMPANY,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4/5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APAPA-</a:t>
            </a:r>
            <a:r>
              <a:rPr sz="1200" dirty="0">
                <a:latin typeface="Calibri"/>
                <a:cs typeface="Calibri"/>
              </a:rPr>
              <a:t>OSHODI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EXPRESS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WAY, </a:t>
            </a:r>
            <a:r>
              <a:rPr sz="1200" dirty="0">
                <a:latin typeface="Calibri"/>
                <a:cs typeface="Calibri"/>
              </a:rPr>
              <a:t>LAGOS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STATE.</a:t>
            </a:r>
            <a:endParaRPr sz="1200" dirty="0">
              <a:latin typeface="Calibri"/>
              <a:cs typeface="Calibri"/>
            </a:endParaRPr>
          </a:p>
          <a:p>
            <a:pPr marL="330200" marR="43180" algn="just">
              <a:lnSpc>
                <a:spcPct val="117000"/>
              </a:lnSpc>
              <a:spcBef>
                <a:spcPts val="910"/>
              </a:spcBef>
            </a:pPr>
            <a:r>
              <a:rPr sz="1200" dirty="0">
                <a:latin typeface="Calibri"/>
                <a:cs typeface="Calibri"/>
              </a:rPr>
              <a:t>We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extended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West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African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countries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like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Gambia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Sierra </a:t>
            </a:r>
            <a:r>
              <a:rPr sz="1200" dirty="0">
                <a:latin typeface="Calibri"/>
                <a:cs typeface="Calibri"/>
              </a:rPr>
              <a:t>Leone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located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premises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General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Limited </a:t>
            </a:r>
            <a:r>
              <a:rPr sz="1200" dirty="0">
                <a:latin typeface="Calibri"/>
                <a:cs typeface="Calibri"/>
              </a:rPr>
              <a:t>(GPS)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terminal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Manadinary,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Kambo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North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West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Coast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Gambia.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Mineral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incorporated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14</a:t>
            </a:r>
            <a:r>
              <a:rPr sz="1200" baseline="38194" dirty="0">
                <a:latin typeface="Calibri"/>
                <a:cs typeface="Calibri"/>
              </a:rPr>
              <a:t>th</a:t>
            </a:r>
            <a:r>
              <a:rPr sz="1200" spc="525" baseline="3819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September,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2009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registration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RC: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844775.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established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sole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purpose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Proffering </a:t>
            </a:r>
            <a:r>
              <a:rPr sz="1200" dirty="0">
                <a:latin typeface="Calibri"/>
                <a:cs typeface="Calibri"/>
              </a:rPr>
              <a:t>solutions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Environmental,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Solid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Industries,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Educational </a:t>
            </a:r>
            <a:r>
              <a:rPr sz="1200" dirty="0">
                <a:latin typeface="Calibri"/>
                <a:cs typeface="Calibri"/>
              </a:rPr>
              <a:t>Institutions,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Production</a:t>
            </a:r>
            <a:r>
              <a:rPr sz="1200" spc="4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Industries,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Government</a:t>
            </a:r>
            <a:r>
              <a:rPr sz="1200" spc="1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Institutions</a:t>
            </a:r>
            <a:r>
              <a:rPr sz="1200" spc="13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etc.,</a:t>
            </a:r>
            <a:r>
              <a:rPr sz="1200" spc="1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level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professionalism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line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goals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objectives.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inception,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has </a:t>
            </a:r>
            <a:r>
              <a:rPr sz="1200" dirty="0">
                <a:latin typeface="Calibri"/>
                <a:cs typeface="Calibri"/>
              </a:rPr>
              <a:t>made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customers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satisfaction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fulcrum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activities.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order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achieve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this </a:t>
            </a:r>
            <a:r>
              <a:rPr sz="1200" dirty="0">
                <a:latin typeface="Calibri"/>
                <a:cs typeface="Calibri"/>
              </a:rPr>
              <a:t>major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objective,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devised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work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system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applies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industrial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great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YNERGY-NMDPRA LAB PAYMENT RECEIPT 2024 SCAN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4" y="0"/>
            <a:ext cx="71182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43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YNERGY MINERAL TAX CLEARANCE CERTIFICATE 2022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4" y="0"/>
            <a:ext cx="71182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358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YNERGY MINERAL NSITF COMPLIANCE CERTIFICATE 2023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4" y="0"/>
            <a:ext cx="71182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70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SYNERGY MINERAL ITF COMPLIANCE CERTIFICATE 2023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4" y="0"/>
            <a:ext cx="71182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55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SYNERGY-NMDPRA DATA MEASUREMENT PAYMENT RECEIPT 2024 SCAN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4" y="0"/>
            <a:ext cx="71182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483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175" cy="810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industry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known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world’s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regulated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competitive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market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places,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sound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support,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along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extensive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local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knowledge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mean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  <a:p>
            <a:pPr marL="12700" marR="5715" algn="just">
              <a:lnSpc>
                <a:spcPct val="1170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different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between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conducting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profitable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trade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not: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whether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financial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reputation.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4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subsidiaries</a:t>
            </a:r>
            <a:r>
              <a:rPr sz="1200" spc="4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40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highly</a:t>
            </a:r>
            <a:r>
              <a:rPr sz="1200" spc="4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trained</a:t>
            </a:r>
            <a:r>
              <a:rPr sz="1200" spc="4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professional </a:t>
            </a:r>
            <a:r>
              <a:rPr sz="1200" dirty="0">
                <a:latin typeface="Calibri"/>
                <a:cs typeface="Calibri"/>
              </a:rPr>
              <a:t>inspectors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who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offering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whenever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cargoes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being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loaded, </a:t>
            </a:r>
            <a:r>
              <a:rPr sz="1200" dirty="0">
                <a:latin typeface="Calibri"/>
                <a:cs typeface="Calibri"/>
              </a:rPr>
              <a:t>unloaded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transfer.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field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representatives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supported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adequate </a:t>
            </a:r>
            <a:r>
              <a:rPr sz="1200" dirty="0">
                <a:latin typeface="Calibri"/>
                <a:cs typeface="Calibri"/>
              </a:rPr>
              <a:t>infrastructure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group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experienced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professionals,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many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whom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members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related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organizations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federation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agencies,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American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institute,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energy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institute,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American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society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testing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materials.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Our </a:t>
            </a:r>
            <a:r>
              <a:rPr sz="1200" dirty="0">
                <a:latin typeface="Calibri"/>
                <a:cs typeface="Calibri"/>
              </a:rPr>
              <a:t>inspectors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equipped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latest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technology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formerly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trained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 aspect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process. Many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achieved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professional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certification as IFIA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“certified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spc="-10" dirty="0">
                <a:latin typeface="Calibri"/>
                <a:cs typeface="Calibri"/>
              </a:rPr>
              <a:t>petroleum”.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Our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extensive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experience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commodity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includes;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1310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Crude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Oil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0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Light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Distillates: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LPG,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LNG,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Gasoline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Middle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Distillates: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Jet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fuel,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590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Diesel,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Naphtha,</a:t>
            </a:r>
            <a:r>
              <a:rPr sz="1200" spc="-20" dirty="0">
                <a:latin typeface="Calibri"/>
                <a:cs typeface="Calibri"/>
              </a:rPr>
              <a:t> ULSD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0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Heavy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Distillates: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Bunker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Fuel,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Fuel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Oil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Biofuels: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Bioethanol,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Biodiesel,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Vegetable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spc="-10" dirty="0">
                <a:latin typeface="Calibri"/>
                <a:cs typeface="Calibri"/>
              </a:rPr>
              <a:t>Petrochemicals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We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full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menu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including,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-25" dirty="0">
                <a:latin typeface="Calibri"/>
                <a:cs typeface="Calibri"/>
              </a:rPr>
              <a:t> to: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1310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Inventory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Control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Offshore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Lightering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Tank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measurement</a:t>
            </a:r>
            <a:r>
              <a:rPr sz="1200" dirty="0">
                <a:latin typeface="Calibri"/>
                <a:cs typeface="Calibri"/>
              </a:rPr>
              <a:t> and </a:t>
            </a:r>
            <a:r>
              <a:rPr sz="1200" spc="-10" dirty="0">
                <a:latin typeface="Calibri"/>
                <a:cs typeface="Calibri"/>
              </a:rPr>
              <a:t>calibration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spc="-10" dirty="0">
                <a:latin typeface="Calibri"/>
                <a:cs typeface="Calibri"/>
              </a:rPr>
              <a:t>Sampling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Bunker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Surveys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cleanliness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inspections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Tank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Wall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testing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spc="-10" dirty="0">
                <a:latin typeface="Calibri"/>
                <a:cs typeface="Calibri"/>
              </a:rPr>
              <a:t>Auto-</a:t>
            </a:r>
            <a:r>
              <a:rPr sz="1200" dirty="0">
                <a:latin typeface="Calibri"/>
                <a:cs typeface="Calibri"/>
              </a:rPr>
              <a:t>sampler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operations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Investigation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Discrepancies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9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dirty="0">
                <a:latin typeface="Calibri"/>
                <a:cs typeface="Calibri"/>
              </a:rPr>
              <a:t>Laboratory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Retain</a:t>
            </a:r>
            <a:endParaRPr sz="1200">
              <a:latin typeface="Calibri"/>
              <a:cs typeface="Calibri"/>
            </a:endParaRPr>
          </a:p>
          <a:p>
            <a:pPr marL="537845" indent="-227965">
              <a:lnSpc>
                <a:spcPct val="100000"/>
              </a:lnSpc>
              <a:spcBef>
                <a:spcPts val="85"/>
              </a:spcBef>
              <a:buFont typeface="Symbol"/>
              <a:buChar char=""/>
              <a:tabLst>
                <a:tab pos="537845" algn="l"/>
              </a:tabLst>
            </a:pPr>
            <a:r>
              <a:rPr sz="1200" spc="-10" dirty="0">
                <a:latin typeface="Calibri"/>
                <a:cs typeface="Calibri"/>
              </a:rPr>
              <a:t>Atmospheric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Monitoring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thorough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examination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condition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minerals,</a:t>
            </a:r>
            <a:endParaRPr sz="1200">
              <a:latin typeface="Calibri"/>
              <a:cs typeface="Calibri"/>
            </a:endParaRPr>
          </a:p>
          <a:p>
            <a:pPr marL="12700" marR="7620">
              <a:lnSpc>
                <a:spcPct val="116700"/>
              </a:lnSpc>
            </a:pPr>
            <a:r>
              <a:rPr sz="1200" dirty="0">
                <a:latin typeface="Calibri"/>
                <a:cs typeface="Calibri"/>
              </a:rPr>
              <a:t>chemicals,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drugs,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consumers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agricultural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tools,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crude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other </a:t>
            </a:r>
            <a:r>
              <a:rPr sz="1200" dirty="0">
                <a:latin typeface="Calibri"/>
                <a:cs typeface="Calibri"/>
              </a:rPr>
              <a:t>hydrocarbon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liquids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etc,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period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transfer,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using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certified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599"/>
              </a:lnSpc>
              <a:spcBef>
                <a:spcPts val="15"/>
              </a:spcBef>
            </a:pPr>
            <a:r>
              <a:rPr sz="1200" dirty="0">
                <a:latin typeface="Calibri"/>
                <a:cs typeface="Calibri"/>
              </a:rPr>
              <a:t>master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prover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ascertain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based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known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given </a:t>
            </a:r>
            <a:r>
              <a:rPr sz="1200" dirty="0">
                <a:latin typeface="Calibri"/>
                <a:cs typeface="Calibri"/>
              </a:rPr>
              <a:t>specifications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stated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regulatory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authorities,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association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bodies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270" cy="814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Some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regulatory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bodies,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API,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MPMS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(American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Institutions)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(Manual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Measurement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Standard)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ASTM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(American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Society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Testing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Materials)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IFIAS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9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(International</a:t>
            </a:r>
            <a:r>
              <a:rPr sz="1200" spc="2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Federation</a:t>
            </a:r>
            <a:r>
              <a:rPr sz="1200" spc="2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2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Agency)</a:t>
            </a:r>
            <a:r>
              <a:rPr sz="1200" spc="2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NMDPRA</a:t>
            </a:r>
            <a:r>
              <a:rPr sz="1200" spc="2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(Nigerian</a:t>
            </a:r>
            <a:r>
              <a:rPr sz="1200" spc="2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Midstream</a:t>
            </a:r>
            <a:r>
              <a:rPr sz="1200" spc="229" dirty="0">
                <a:latin typeface="Calibri"/>
                <a:cs typeface="Calibri"/>
              </a:rPr>
              <a:t> 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Downstream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Regulatory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Authority)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(Standard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organization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Nigeria)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NAFDAC </a:t>
            </a:r>
            <a:r>
              <a:rPr sz="1200" dirty="0">
                <a:latin typeface="Calibri"/>
                <a:cs typeface="Calibri"/>
              </a:rPr>
              <a:t>(National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Food,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Drugs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Administration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Control)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country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assessment.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HANDLING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CLASSIFICATION</a:t>
            </a:r>
            <a:endParaRPr sz="1200">
              <a:latin typeface="Calibri"/>
              <a:cs typeface="Calibri"/>
            </a:endParaRPr>
          </a:p>
          <a:p>
            <a:pPr marL="12700" marR="10795" algn="just">
              <a:lnSpc>
                <a:spcPct val="117300"/>
              </a:lnSpc>
              <a:spcBef>
                <a:spcPts val="99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form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handling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usually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employed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determined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nature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actual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cargo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type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packing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procedure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used.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Basically,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handling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movement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dangerous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sea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conform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regulations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International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Maritime </a:t>
            </a:r>
            <a:r>
              <a:rPr sz="1200" dirty="0">
                <a:latin typeface="Calibri"/>
                <a:cs typeface="Calibri"/>
              </a:rPr>
              <a:t>Organization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(IMO)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code.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3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classification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stated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bellow: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One: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Explosive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Two: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Compressed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Liquefied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dissolved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under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pressure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Three: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Inflammable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Liquid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Four: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Inflammable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Solid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Substance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Five: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Radioactive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Substance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Six: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Corrosive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Substance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Seven: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Miscellaneous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Dangerous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Substance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Class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Eight: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Poisonous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(Toxic)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Infectious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Substance</a:t>
            </a:r>
            <a:endParaRPr sz="1200">
              <a:latin typeface="Calibri"/>
              <a:cs typeface="Calibri"/>
            </a:endParaRPr>
          </a:p>
          <a:p>
            <a:pPr marL="12700" marR="12065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owner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only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handle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dangerous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period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writing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arrangement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express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condition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shipper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adequate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description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cargo.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(PETROLEUM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INSPECTOR)</a:t>
            </a:r>
            <a:endParaRPr sz="1200">
              <a:latin typeface="Calibri"/>
              <a:cs typeface="Calibri"/>
            </a:endParaRPr>
          </a:p>
          <a:p>
            <a:pPr marL="12700" marR="6985" algn="just">
              <a:lnSpc>
                <a:spcPct val="116799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individual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who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professionally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trained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carry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product </a:t>
            </a:r>
            <a:r>
              <a:rPr sz="1200" dirty="0">
                <a:latin typeface="Calibri"/>
                <a:cs typeface="Calibri"/>
              </a:rPr>
              <a:t>recertification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unbiased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manner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order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determine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accordance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specifications.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seen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 </a:t>
            </a:r>
            <a:r>
              <a:rPr sz="1200" dirty="0">
                <a:latin typeface="Calibri"/>
                <a:cs typeface="Calibri"/>
              </a:rPr>
              <a:t>individual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knowledge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requisite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expertise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certification</a:t>
            </a:r>
            <a:r>
              <a:rPr sz="1200" spc="155" dirty="0">
                <a:latin typeface="Calibri"/>
                <a:cs typeface="Calibri"/>
              </a:rPr>
              <a:t> 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quantification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stipulated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regulatory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standards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or </a:t>
            </a:r>
            <a:r>
              <a:rPr sz="1200" spc="-10" dirty="0">
                <a:latin typeface="Calibri"/>
                <a:cs typeface="Calibri"/>
              </a:rPr>
              <a:t>specification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relating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he’s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her </a:t>
            </a:r>
            <a:r>
              <a:rPr sz="1200" spc="-10" dirty="0">
                <a:latin typeface="Calibri"/>
                <a:cs typeface="Calibri"/>
              </a:rPr>
              <a:t>client.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709673"/>
            <a:ext cx="5971540" cy="7422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QUALITIES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SURVEYOR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10" dirty="0">
                <a:latin typeface="Calibri"/>
                <a:cs typeface="Calibri"/>
              </a:rPr>
              <a:t> knowledgeable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ethics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practice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profession.</a:t>
            </a:r>
            <a:endParaRPr sz="1200">
              <a:latin typeface="Calibri"/>
              <a:cs typeface="Calibri"/>
            </a:endParaRPr>
          </a:p>
          <a:p>
            <a:pPr marL="469265" marR="10160" indent="-228600" algn="just">
              <a:lnSpc>
                <a:spcPct val="116700"/>
              </a:lnSpc>
              <a:spcBef>
                <a:spcPts val="1005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Must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professionally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competent,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independent,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unbiased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discharge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he’s </a:t>
            </a:r>
            <a:r>
              <a:rPr sz="1200" spc="-10" dirty="0">
                <a:latin typeface="Calibri"/>
                <a:cs typeface="Calibri"/>
              </a:rPr>
              <a:t>duties.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Must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interest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he’s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employer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heart.</a:t>
            </a:r>
            <a:endParaRPr sz="1200">
              <a:latin typeface="Calibri"/>
              <a:cs typeface="Calibri"/>
            </a:endParaRPr>
          </a:p>
          <a:p>
            <a:pPr marL="469265" marR="11430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Proficiency</a:t>
            </a:r>
            <a:r>
              <a:rPr sz="1200" spc="45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communicating</a:t>
            </a:r>
            <a:r>
              <a:rPr sz="1200" spc="4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correctly,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both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verbal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5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official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rating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language, </a:t>
            </a:r>
            <a:r>
              <a:rPr sz="1200" dirty="0">
                <a:latin typeface="Calibri"/>
                <a:cs typeface="Calibri"/>
              </a:rPr>
              <a:t>probably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English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Language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languages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considered.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Must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analytically,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scientifically,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mathematically </a:t>
            </a:r>
            <a:r>
              <a:rPr sz="1200" dirty="0">
                <a:latin typeface="Calibri"/>
                <a:cs typeface="Calibri"/>
              </a:rPr>
              <a:t>sound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reasonable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degree</a:t>
            </a:r>
            <a:endParaRPr sz="1200">
              <a:latin typeface="Calibri"/>
              <a:cs typeface="Calibri"/>
            </a:endParaRPr>
          </a:p>
          <a:p>
            <a:pPr marL="469265" marR="6350" indent="-228600" algn="just">
              <a:lnSpc>
                <a:spcPct val="116700"/>
              </a:lnSpc>
              <a:spcBef>
                <a:spcPts val="1005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Must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proactive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smart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conduct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profession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generally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problem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prone.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is,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must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anticipate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problem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design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troubleshooting ideology.</a:t>
            </a:r>
            <a:endParaRPr sz="1200">
              <a:latin typeface="Calibri"/>
              <a:cs typeface="Calibri"/>
            </a:endParaRPr>
          </a:p>
          <a:p>
            <a:pPr marL="469265" marR="10160" indent="-228600" algn="just">
              <a:lnSpc>
                <a:spcPct val="117200"/>
              </a:lnSpc>
              <a:spcBef>
                <a:spcPts val="100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Possess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level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human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relationship.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psychologically,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socially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emotionally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balanced,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sometimes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encounter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some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difficult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vessel </a:t>
            </a:r>
            <a:r>
              <a:rPr sz="1200" dirty="0">
                <a:latin typeface="Calibri"/>
                <a:cs typeface="Calibri"/>
              </a:rPr>
              <a:t>operators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charterers.</a:t>
            </a:r>
            <a:endParaRPr sz="1200">
              <a:latin typeface="Calibri"/>
              <a:cs typeface="Calibri"/>
            </a:endParaRPr>
          </a:p>
          <a:p>
            <a:pPr marL="469265" marR="8890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Be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committed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discharge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he’s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duties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teachable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mind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embrace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change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procedures.</a:t>
            </a:r>
            <a:endParaRPr sz="1200">
              <a:latin typeface="Calibri"/>
              <a:cs typeface="Calibri"/>
            </a:endParaRPr>
          </a:p>
          <a:p>
            <a:pPr marL="469265" marR="6350" indent="-228600" algn="just">
              <a:lnSpc>
                <a:spcPct val="116700"/>
              </a:lnSpc>
              <a:spcBef>
                <a:spcPts val="1005"/>
              </a:spcBef>
              <a:buAutoNum type="arabicPeriod"/>
              <a:tabLst>
                <a:tab pos="469265" algn="l"/>
                <a:tab pos="505459" algn="l"/>
              </a:tabLst>
            </a:pPr>
            <a:r>
              <a:rPr sz="1200" dirty="0">
                <a:latin typeface="Calibri"/>
                <a:cs typeface="Calibri"/>
              </a:rPr>
              <a:t>	Exhibit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level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endurance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tolerance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risky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emotionally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challenging.</a:t>
            </a:r>
            <a:endParaRPr sz="1200">
              <a:latin typeface="Calibri"/>
              <a:cs typeface="Calibri"/>
            </a:endParaRPr>
          </a:p>
          <a:p>
            <a:pPr marL="467995" marR="5080" indent="-227329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Show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willingness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sacrifice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comfort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home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families. This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	</a:t>
            </a:r>
            <a:r>
              <a:rPr sz="1200" dirty="0">
                <a:latin typeface="Calibri"/>
                <a:cs typeface="Calibri"/>
              </a:rPr>
              <a:t>because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remote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areas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weeks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spent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without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seeing 	</a:t>
            </a:r>
            <a:r>
              <a:rPr sz="1200" dirty="0">
                <a:latin typeface="Calibri"/>
                <a:cs typeface="Calibri"/>
              </a:rPr>
              <a:t>friends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families.</a:t>
            </a:r>
            <a:endParaRPr sz="1200">
              <a:latin typeface="Calibri"/>
              <a:cs typeface="Calibri"/>
            </a:endParaRPr>
          </a:p>
          <a:p>
            <a:pPr marL="12700" marR="12065" algn="just">
              <a:lnSpc>
                <a:spcPct val="1175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However,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challenging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attributes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qualities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acquired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cause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job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basic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requirements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met.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35"/>
              </a:spcBef>
            </a:pPr>
            <a:r>
              <a:rPr sz="1200" dirty="0">
                <a:latin typeface="Calibri"/>
                <a:cs typeface="Calibri"/>
              </a:rPr>
              <a:t>ROLES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 </a:t>
            </a:r>
            <a:r>
              <a:rPr sz="1200" spc="-10" dirty="0">
                <a:latin typeface="Calibri"/>
                <a:cs typeface="Calibri"/>
              </a:rPr>
              <a:t>INDEPENDENT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 </a:t>
            </a:r>
            <a:r>
              <a:rPr sz="1200" dirty="0">
                <a:latin typeface="Calibri"/>
                <a:cs typeface="Calibri"/>
              </a:rPr>
              <a:t>AGENCIES IN </a:t>
            </a:r>
            <a:r>
              <a:rPr sz="1200" spc="-10" dirty="0">
                <a:latin typeface="Calibri"/>
                <a:cs typeface="Calibri"/>
              </a:rPr>
              <a:t>CUSTODY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 OPERATIONS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observer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unbiased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mind, </a:t>
            </a:r>
            <a:r>
              <a:rPr sz="1200" dirty="0">
                <a:latin typeface="Calibri"/>
                <a:cs typeface="Calibri"/>
              </a:rPr>
              <a:t>sound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knowledge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requisite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expertise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certification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quality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involved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accordance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905" cy="8068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specifications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findings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accordingly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client.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agency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serve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umbrella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under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operates.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registered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corporate</a:t>
            </a:r>
            <a:endParaRPr sz="1200">
              <a:latin typeface="Calibri"/>
              <a:cs typeface="Calibri"/>
            </a:endParaRPr>
          </a:p>
          <a:p>
            <a:pPr marL="12700" marR="12065">
              <a:lnSpc>
                <a:spcPct val="1167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organization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saddled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responsibility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cargo specification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global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procedures.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roles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these:</a:t>
            </a:r>
            <a:endParaRPr sz="1200">
              <a:latin typeface="Calibri"/>
              <a:cs typeface="Calibri"/>
            </a:endParaRPr>
          </a:p>
          <a:p>
            <a:pPr marL="469265" marR="5080" indent="-228600" algn="just">
              <a:lnSpc>
                <a:spcPct val="117000"/>
              </a:lnSpc>
              <a:spcBef>
                <a:spcPts val="100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requisite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knowledge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needed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specification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required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client.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Note,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(client)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here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refer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those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parties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who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engage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higher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agency. This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Government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agency,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bank,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chatterer,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vessel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owners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operators,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farm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operators,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oil </a:t>
            </a:r>
            <a:r>
              <a:rPr sz="1200" dirty="0">
                <a:latin typeface="Calibri"/>
                <a:cs typeface="Calibri"/>
              </a:rPr>
              <a:t>marketers,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refinery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owners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operators.</a:t>
            </a:r>
            <a:endParaRPr sz="1200">
              <a:latin typeface="Calibri"/>
              <a:cs typeface="Calibri"/>
            </a:endParaRPr>
          </a:p>
          <a:p>
            <a:pPr marL="469265" marR="10795" indent="-228600" algn="just">
              <a:lnSpc>
                <a:spcPct val="117500"/>
              </a:lnSpc>
              <a:spcBef>
                <a:spcPts val="985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Represent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remote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areas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like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offshore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locations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unable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reach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cause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transaction.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They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risk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reduction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loss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minimization</a:t>
            </a:r>
            <a:endParaRPr sz="1200">
              <a:latin typeface="Calibri"/>
              <a:cs typeface="Calibri"/>
            </a:endParaRPr>
          </a:p>
          <a:p>
            <a:pPr marL="469265" marR="5715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Help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ensuring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contract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compliance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improving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rate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efficiency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transfer.</a:t>
            </a:r>
            <a:endParaRPr sz="1200">
              <a:latin typeface="Calibri"/>
              <a:cs typeface="Calibri"/>
            </a:endParaRPr>
          </a:p>
          <a:p>
            <a:pPr marL="469265" marR="6985" indent="-228600" algn="just">
              <a:lnSpc>
                <a:spcPct val="117600"/>
              </a:lnSpc>
              <a:spcBef>
                <a:spcPts val="994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Play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advisory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role 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 clients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relation to the type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vessel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hire,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use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10" dirty="0">
                <a:latin typeface="Calibri"/>
                <a:cs typeface="Calibri"/>
              </a:rPr>
              <a:t> logistics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regards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transaction.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Serve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third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reconciliation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witness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case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litigation.</a:t>
            </a:r>
            <a:endParaRPr sz="1200">
              <a:latin typeface="Calibri"/>
              <a:cs typeface="Calibri"/>
            </a:endParaRPr>
          </a:p>
          <a:p>
            <a:pPr marL="469265" marR="13335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Assist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advising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intrinsic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intend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buy,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avoid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buying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contaminated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specification.</a:t>
            </a:r>
            <a:endParaRPr sz="1200">
              <a:latin typeface="Calibri"/>
              <a:cs typeface="Calibri"/>
            </a:endParaRPr>
          </a:p>
          <a:p>
            <a:pPr marL="241300" marR="6985" algn="just">
              <a:lnSpc>
                <a:spcPct val="1171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Interestingly,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despite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explicit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functions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roles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agencies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operations,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men,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banks,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operators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financial </a:t>
            </a:r>
            <a:r>
              <a:rPr sz="1200" dirty="0">
                <a:latin typeface="Calibri"/>
                <a:cs typeface="Calibri"/>
              </a:rPr>
              <a:t>mess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today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because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they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thought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advice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independent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agencies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major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cardinal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points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going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risky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transactions.</a:t>
            </a:r>
            <a:endParaRPr sz="1200">
              <a:latin typeface="Calibri"/>
              <a:cs typeface="Calibri"/>
            </a:endParaRPr>
          </a:p>
          <a:p>
            <a:pPr marL="241300" marR="5080" algn="just">
              <a:lnSpc>
                <a:spcPct val="117100"/>
              </a:lnSpc>
              <a:spcBef>
                <a:spcPts val="990"/>
              </a:spcBef>
            </a:pPr>
            <a:r>
              <a:rPr sz="1200" dirty="0">
                <a:latin typeface="Calibri"/>
                <a:cs typeface="Calibri"/>
              </a:rPr>
              <a:t>It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expedient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understands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reasonable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degree,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nature,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location and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contract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binding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he’s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clients.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enable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work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hard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putting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he’s </a:t>
            </a:r>
            <a:r>
              <a:rPr sz="1200" dirty="0">
                <a:latin typeface="Calibri"/>
                <a:cs typeface="Calibri"/>
              </a:rPr>
              <a:t>decisions,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actions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inactions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perceptive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client’s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interest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ultimately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protected.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8068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TYPES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INSPECTIONS</a:t>
            </a:r>
            <a:endParaRPr sz="1200">
              <a:latin typeface="Calibri"/>
              <a:cs typeface="Calibri"/>
            </a:endParaRPr>
          </a:p>
          <a:p>
            <a:pPr marL="241300" marR="12065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Prior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basic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types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respect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cargo </a:t>
            </a:r>
            <a:r>
              <a:rPr sz="1200" dirty="0">
                <a:latin typeface="Calibri"/>
                <a:cs typeface="Calibri"/>
              </a:rPr>
              <a:t>acceptability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marketable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marketability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certification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cargo </a:t>
            </a:r>
            <a:r>
              <a:rPr sz="1200" dirty="0">
                <a:latin typeface="Calibri"/>
                <a:cs typeface="Calibri"/>
              </a:rPr>
              <a:t>inspection.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However,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specification,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0" dirty="0">
                <a:latin typeface="Calibri"/>
                <a:cs typeface="Calibri"/>
              </a:rPr>
              <a:t> have</a:t>
            </a:r>
            <a:endParaRPr sz="1200">
              <a:latin typeface="Calibri"/>
              <a:cs typeface="Calibri"/>
            </a:endParaRPr>
          </a:p>
          <a:p>
            <a:pPr marL="469265" marR="7620" indent="-228600" algn="just">
              <a:lnSpc>
                <a:spcPct val="117000"/>
              </a:lnSpc>
              <a:spcBef>
                <a:spcPts val="1005"/>
              </a:spcBef>
              <a:buAutoNum type="alphaLcParenR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ON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SPOT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INSPECTION: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begins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ends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further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superintendence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voyage/port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discharge.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just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ascertain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quality,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arrival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loaded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determine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received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or </a:t>
            </a:r>
            <a:r>
              <a:rPr sz="1200" dirty="0">
                <a:latin typeface="Calibri"/>
                <a:cs typeface="Calibri"/>
              </a:rPr>
              <a:t>discharge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terminal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tank.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pre-shipping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activities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part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on-the-</a:t>
            </a:r>
            <a:r>
              <a:rPr sz="1200" dirty="0">
                <a:latin typeface="Calibri"/>
                <a:cs typeface="Calibri"/>
              </a:rPr>
              <a:t>spot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inspection.</a:t>
            </a:r>
            <a:endParaRPr sz="1200">
              <a:latin typeface="Calibri"/>
              <a:cs typeface="Calibri"/>
            </a:endParaRPr>
          </a:p>
          <a:p>
            <a:pPr marL="469265" marR="5715" indent="-228600" algn="just">
              <a:lnSpc>
                <a:spcPct val="116900"/>
              </a:lnSpc>
              <a:spcBef>
                <a:spcPts val="1000"/>
              </a:spcBef>
              <a:buAutoNum type="alphaLcParenR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SUPERINTENDENCE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INSPECTIONS: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Here,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jobs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4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run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across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voyage.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charge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responsible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supervision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certification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quantification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discharge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sometimes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receiving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shore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spc="-10" dirty="0">
                <a:latin typeface="Calibri"/>
                <a:cs typeface="Calibri"/>
              </a:rPr>
              <a:t>terminal.</a:t>
            </a:r>
            <a:endParaRPr sz="1200">
              <a:latin typeface="Calibri"/>
              <a:cs typeface="Calibri"/>
            </a:endParaRPr>
          </a:p>
          <a:p>
            <a:pPr marL="469265" marR="5080" indent="-228600" algn="just">
              <a:lnSpc>
                <a:spcPct val="116900"/>
              </a:lnSpc>
              <a:spcBef>
                <a:spcPts val="1005"/>
              </a:spcBef>
              <a:buAutoNum type="alphaLcParenR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STOCK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MONITORING/CARGO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TRUCKING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INSPECTION: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surveyor </a:t>
            </a:r>
            <a:r>
              <a:rPr sz="1200" dirty="0">
                <a:latin typeface="Calibri"/>
                <a:cs typeface="Calibri"/>
              </a:rPr>
              <a:t>ranges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monitoring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stock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taking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shore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received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depot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terminal.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Recording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trucking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activities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nominated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down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depot gantry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(metering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point)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finally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designated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trucks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-10" dirty="0">
                <a:latin typeface="Calibri"/>
                <a:cs typeface="Calibri"/>
              </a:rPr>
              <a:t> loading.</a:t>
            </a:r>
            <a:endParaRPr sz="1200">
              <a:latin typeface="Calibri"/>
              <a:cs typeface="Calibri"/>
            </a:endParaRPr>
          </a:p>
          <a:p>
            <a:pPr marL="469265" marR="5080" indent="-228600" algn="just">
              <a:lnSpc>
                <a:spcPct val="116900"/>
              </a:lnSpc>
              <a:spcBef>
                <a:spcPts val="1005"/>
              </a:spcBef>
              <a:buAutoNum type="alphaLcParenR"/>
              <a:tabLst>
                <a:tab pos="469265" algn="l"/>
              </a:tabLst>
            </a:pPr>
            <a:r>
              <a:rPr sz="1200" spc="-10" dirty="0">
                <a:latin typeface="Calibri"/>
                <a:cs typeface="Calibri"/>
              </a:rPr>
              <a:t>INVESTIGATIVE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INSPECTION:</a:t>
            </a:r>
            <a:r>
              <a:rPr sz="1200" dirty="0">
                <a:latin typeface="Calibri"/>
                <a:cs typeface="Calibri"/>
              </a:rPr>
              <a:t> It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 an inspection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usually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carried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 </a:t>
            </a:r>
            <a:r>
              <a:rPr sz="1200" spc="-25" dirty="0">
                <a:latin typeface="Calibri"/>
                <a:cs typeface="Calibri"/>
              </a:rPr>
              <a:t>an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third-</a:t>
            </a:r>
            <a:r>
              <a:rPr sz="1200" dirty="0">
                <a:latin typeface="Calibri"/>
                <a:cs typeface="Calibri"/>
              </a:rPr>
              <a:t>party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inspector,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especially,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quality </a:t>
            </a:r>
            <a:r>
              <a:rPr sz="1200" dirty="0">
                <a:latin typeface="Calibri"/>
                <a:cs typeface="Calibri"/>
              </a:rPr>
              <a:t>recovery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</a:t>
            </a:r>
            <a:r>
              <a:rPr sz="1200" spc="3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occurrence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huge</a:t>
            </a:r>
            <a:r>
              <a:rPr sz="1200" spc="3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ship-</a:t>
            </a:r>
            <a:r>
              <a:rPr sz="1200" spc="-10" dirty="0">
                <a:latin typeface="Calibri"/>
                <a:cs typeface="Calibri"/>
              </a:rPr>
              <a:t>shore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variance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established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assigned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inspectors.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50"/>
              </a:spcBef>
            </a:pPr>
            <a:r>
              <a:rPr sz="1200" spc="-10" dirty="0">
                <a:latin typeface="Calibri"/>
                <a:cs typeface="Calibri"/>
              </a:rPr>
              <a:t>PROCEDURES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SHIP-</a:t>
            </a:r>
            <a:r>
              <a:rPr sz="1200" spc="-20" dirty="0">
                <a:latin typeface="Calibri"/>
                <a:cs typeface="Calibri"/>
              </a:rPr>
              <a:t>TANK</a:t>
            </a:r>
            <a:endParaRPr sz="1200">
              <a:latin typeface="Calibri"/>
              <a:cs typeface="Calibri"/>
            </a:endParaRPr>
          </a:p>
          <a:p>
            <a:pPr marL="12700" marR="13335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measurement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operations,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three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distinct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procedures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liquid </a:t>
            </a:r>
            <a:r>
              <a:rPr sz="1200" dirty="0">
                <a:latin typeface="Calibri"/>
                <a:cs typeface="Calibri"/>
              </a:rPr>
              <a:t>hydrocarbon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respect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marine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sea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hydrocarbon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liquid </a:t>
            </a:r>
            <a:r>
              <a:rPr sz="1200" dirty="0">
                <a:latin typeface="Calibri"/>
                <a:cs typeface="Calibri"/>
              </a:rPr>
              <a:t>shipment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movement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chain.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includes: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lphaLcParenR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Pre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lphaLcParenR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6014720" cy="7214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 dirty="0"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efficiency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drives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flawless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operations.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Resources</a:t>
            </a:r>
            <a:endParaRPr sz="1200" dirty="0"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Nigeria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since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2009,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primary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agenda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sound</a:t>
            </a:r>
            <a:endParaRPr sz="1200" dirty="0">
              <a:latin typeface="Calibri"/>
              <a:cs typeface="Calibri"/>
            </a:endParaRPr>
          </a:p>
          <a:p>
            <a:pPr marL="241300" marR="48260" algn="just">
              <a:lnSpc>
                <a:spcPct val="1170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financial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base,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seen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short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space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rendering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excellent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satisfactory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extensive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skills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encompass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aspect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-10" dirty="0">
                <a:latin typeface="Calibri"/>
                <a:cs typeface="Calibri"/>
              </a:rPr>
              <a:t> operations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as;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facilities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set-</a:t>
            </a:r>
            <a:r>
              <a:rPr sz="1200" dirty="0">
                <a:latin typeface="Calibri"/>
                <a:cs typeface="Calibri"/>
              </a:rPr>
              <a:t>up,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control/Assurance,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Blending,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Superintendent,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Pressure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Testing,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Solid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Analysis,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Laboratory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Supply</a:t>
            </a:r>
            <a:r>
              <a:rPr sz="1200" spc="16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Installation,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Training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7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Researched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services,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Health</a:t>
            </a:r>
            <a:r>
              <a:rPr sz="1200" spc="165" dirty="0">
                <a:latin typeface="Calibri"/>
                <a:cs typeface="Calibri"/>
              </a:rPr>
              <a:t> 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Environmental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consultancy</a:t>
            </a:r>
            <a:r>
              <a:rPr sz="1200" spc="11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services.</a:t>
            </a:r>
            <a:r>
              <a:rPr sz="1200" spc="245" dirty="0">
                <a:latin typeface="Calibri"/>
                <a:cs typeface="Calibri"/>
              </a:rPr>
              <a:t>  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carry</a:t>
            </a:r>
            <a:r>
              <a:rPr sz="1200" spc="11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1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11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1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30" dirty="0">
                <a:latin typeface="Calibri"/>
                <a:cs typeface="Calibri"/>
              </a:rPr>
              <a:t>  </a:t>
            </a:r>
            <a:r>
              <a:rPr sz="1200" spc="-10" dirty="0">
                <a:latin typeface="Calibri"/>
                <a:cs typeface="Calibri"/>
              </a:rPr>
              <a:t>accelerated </a:t>
            </a:r>
            <a:r>
              <a:rPr sz="1200" dirty="0">
                <a:latin typeface="Calibri"/>
                <a:cs typeface="Calibri"/>
              </a:rPr>
              <a:t>turnaround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45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avoid</a:t>
            </a:r>
            <a:r>
              <a:rPr sz="1200" spc="45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demurrage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45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clients,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using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approved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methods</a:t>
            </a:r>
            <a:r>
              <a:rPr sz="1200" spc="4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instruments</a:t>
            </a:r>
            <a:r>
              <a:rPr sz="1200" spc="3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dedicated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each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semi-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provide </a:t>
            </a:r>
            <a:r>
              <a:rPr sz="1200" dirty="0">
                <a:latin typeface="Calibri"/>
                <a:cs typeface="Calibri"/>
              </a:rPr>
              <a:t>consistent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analytical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data.</a:t>
            </a:r>
            <a:endParaRPr sz="1200" dirty="0">
              <a:latin typeface="Calibri"/>
              <a:cs typeface="Calibri"/>
            </a:endParaRPr>
          </a:p>
          <a:p>
            <a:pPr marL="12700" marR="50800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operates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four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Laboratories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Nigeria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making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most </a:t>
            </a:r>
            <a:r>
              <a:rPr sz="1200" dirty="0">
                <a:latin typeface="Calibri"/>
                <a:cs typeface="Calibri"/>
              </a:rPr>
              <a:t>spread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facility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country.</a:t>
            </a:r>
            <a:endParaRPr sz="1200" dirty="0">
              <a:latin typeface="Calibri"/>
              <a:cs typeface="Calibri"/>
            </a:endParaRPr>
          </a:p>
          <a:p>
            <a:pPr marL="12700" marR="52069" indent="45720" algn="just">
              <a:lnSpc>
                <a:spcPct val="117700"/>
              </a:lnSpc>
              <a:spcBef>
                <a:spcPts val="890"/>
              </a:spcBef>
            </a:pPr>
            <a:r>
              <a:rPr sz="1600" b="1" spc="-10" dirty="0">
                <a:latin typeface="Calibri"/>
                <a:cs typeface="Calibri"/>
              </a:rPr>
              <a:t>Vision:</a:t>
            </a:r>
            <a:r>
              <a:rPr sz="1600" b="1" spc="-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remain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first-</a:t>
            </a:r>
            <a:r>
              <a:rPr sz="1200" dirty="0">
                <a:latin typeface="Calibri"/>
                <a:cs typeface="Calibri"/>
              </a:rPr>
              <a:t>choice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International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 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all </a:t>
            </a:r>
            <a:r>
              <a:rPr sz="1200" dirty="0">
                <a:latin typeface="Calibri"/>
                <a:cs typeface="Calibri"/>
              </a:rPr>
              <a:t>areas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10" dirty="0">
                <a:latin typeface="Calibri"/>
                <a:cs typeface="Calibri"/>
              </a:rPr>
              <a:t> specialization.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200" dirty="0">
              <a:latin typeface="Calibri"/>
              <a:cs typeface="Calibri"/>
            </a:endParaRPr>
          </a:p>
          <a:p>
            <a:pPr marL="12700" marR="50165" algn="just">
              <a:lnSpc>
                <a:spcPct val="101400"/>
              </a:lnSpc>
            </a:pPr>
            <a:r>
              <a:rPr sz="1400" b="1" spc="-10" dirty="0">
                <a:latin typeface="Calibri"/>
                <a:cs typeface="Calibri"/>
              </a:rPr>
              <a:t>Mission: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developmental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activities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impact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future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clients’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businesses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providing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inspiring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activities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motivate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our </a:t>
            </a:r>
            <a:r>
              <a:rPr sz="1200" dirty="0">
                <a:latin typeface="Calibri"/>
                <a:cs typeface="Calibri"/>
              </a:rPr>
              <a:t>clients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achieve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their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corporate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goals.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200" spc="-10" dirty="0">
                <a:latin typeface="Cambria Math"/>
                <a:cs typeface="Cambria Math"/>
              </a:rPr>
              <a:t>OBJECTIVES</a:t>
            </a:r>
            <a:endParaRPr sz="1200" dirty="0">
              <a:latin typeface="Cambria Math"/>
              <a:cs typeface="Cambria Math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100" dirty="0">
                <a:latin typeface="Cambria Math"/>
                <a:cs typeface="Cambria Math"/>
              </a:rPr>
              <a:t>The</a:t>
            </a:r>
            <a:r>
              <a:rPr sz="1100" spc="-3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company’s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business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objective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with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its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client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centers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spc="-25" dirty="0">
                <a:latin typeface="Cambria Math"/>
                <a:cs typeface="Cambria Math"/>
              </a:rPr>
              <a:t>on:</a:t>
            </a:r>
            <a:endParaRPr sz="1100" dirty="0">
              <a:latin typeface="Cambria Math"/>
              <a:cs typeface="Cambria Math"/>
            </a:endParaRPr>
          </a:p>
          <a:p>
            <a:pPr marL="299085" indent="-286385">
              <a:lnSpc>
                <a:spcPct val="100000"/>
              </a:lnSpc>
              <a:spcBef>
                <a:spcPts val="1225"/>
              </a:spcBef>
              <a:buFont typeface="Symbol"/>
              <a:buChar char=""/>
              <a:tabLst>
                <a:tab pos="299085" algn="l"/>
              </a:tabLst>
            </a:pPr>
            <a:r>
              <a:rPr sz="1100" spc="-10" dirty="0">
                <a:latin typeface="Cambria Math"/>
                <a:cs typeface="Cambria Math"/>
              </a:rPr>
              <a:t>Consistent</a:t>
            </a:r>
            <a:r>
              <a:rPr sz="1100" spc="-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interaction</a:t>
            </a:r>
            <a:r>
              <a:rPr sz="1100" spc="-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with our clients</a:t>
            </a:r>
            <a:r>
              <a:rPr sz="1100" spc="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for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sustained </a:t>
            </a:r>
            <a:r>
              <a:rPr sz="1100" dirty="0">
                <a:latin typeface="Cambria Math"/>
                <a:cs typeface="Cambria Math"/>
              </a:rPr>
              <a:t>improvement</a:t>
            </a:r>
            <a:r>
              <a:rPr sz="1100" spc="-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 our</a:t>
            </a:r>
            <a:r>
              <a:rPr sz="1100" spc="-10" dirty="0">
                <a:latin typeface="Cambria Math"/>
                <a:cs typeface="Cambria Math"/>
              </a:rPr>
              <a:t> services.</a:t>
            </a:r>
            <a:endParaRPr sz="1100" dirty="0">
              <a:latin typeface="Cambria Math"/>
              <a:cs typeface="Cambria Math"/>
            </a:endParaRPr>
          </a:p>
          <a:p>
            <a:pPr marL="299085" indent="-286385">
              <a:lnSpc>
                <a:spcPct val="100000"/>
              </a:lnSpc>
              <a:spcBef>
                <a:spcPts val="1030"/>
              </a:spcBef>
              <a:buFont typeface="Symbol"/>
              <a:buChar char=""/>
              <a:tabLst>
                <a:tab pos="299085" algn="l"/>
              </a:tabLst>
            </a:pPr>
            <a:r>
              <a:rPr sz="1100" dirty="0">
                <a:latin typeface="Cambria Math"/>
                <a:cs typeface="Cambria Math"/>
              </a:rPr>
              <a:t>Setting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market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trends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by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understanding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the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ever-</a:t>
            </a:r>
            <a:r>
              <a:rPr sz="1100" dirty="0">
                <a:latin typeface="Cambria Math"/>
                <a:cs typeface="Cambria Math"/>
              </a:rPr>
              <a:t>changing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needs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our</a:t>
            </a:r>
            <a:r>
              <a:rPr sz="1100" spc="-3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clients.</a:t>
            </a:r>
            <a:endParaRPr sz="1100" dirty="0">
              <a:latin typeface="Cambria Math"/>
              <a:cs typeface="Cambria Math"/>
            </a:endParaRPr>
          </a:p>
          <a:p>
            <a:pPr marL="299085" marR="687705" indent="-287020">
              <a:lnSpc>
                <a:spcPts val="1280"/>
              </a:lnSpc>
              <a:spcBef>
                <a:spcPts val="1110"/>
              </a:spcBef>
              <a:buFont typeface="Symbol"/>
              <a:buChar char=""/>
              <a:tabLst>
                <a:tab pos="299085" algn="l"/>
              </a:tabLst>
            </a:pPr>
            <a:r>
              <a:rPr sz="1100" dirty="0">
                <a:latin typeface="Cambria Math"/>
                <a:cs typeface="Cambria Math"/>
              </a:rPr>
              <a:t>Responding</a:t>
            </a:r>
            <a:r>
              <a:rPr sz="1100" spc="3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swiftly</a:t>
            </a:r>
            <a:r>
              <a:rPr sz="1100" spc="3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to</a:t>
            </a:r>
            <a:r>
              <a:rPr sz="1100" spc="33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customers’</a:t>
            </a:r>
            <a:r>
              <a:rPr sz="1100" spc="3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needs</a:t>
            </a:r>
            <a:r>
              <a:rPr sz="1100" spc="33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through</a:t>
            </a:r>
            <a:r>
              <a:rPr sz="1100" spc="3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the</a:t>
            </a:r>
            <a:r>
              <a:rPr sz="1100" spc="3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provision</a:t>
            </a:r>
            <a:r>
              <a:rPr sz="1100" spc="3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</a:t>
            </a:r>
            <a:r>
              <a:rPr sz="1100" spc="33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high-</a:t>
            </a:r>
            <a:r>
              <a:rPr sz="1100" spc="-10" dirty="0">
                <a:latin typeface="Cambria Math"/>
                <a:cs typeface="Cambria Math"/>
              </a:rPr>
              <a:t>quality </a:t>
            </a:r>
            <a:r>
              <a:rPr sz="1100" dirty="0">
                <a:latin typeface="Cambria Math"/>
                <a:cs typeface="Cambria Math"/>
              </a:rPr>
              <a:t>services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in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flexible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and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effective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manner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with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the</a:t>
            </a:r>
            <a:r>
              <a:rPr sz="1100" spc="-3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highest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business</a:t>
            </a:r>
            <a:r>
              <a:rPr sz="1100" spc="-3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ethics.</a:t>
            </a:r>
            <a:endParaRPr sz="1100" dirty="0">
              <a:latin typeface="Cambria Math"/>
              <a:cs typeface="Cambria Math"/>
            </a:endParaRPr>
          </a:p>
          <a:p>
            <a:pPr marL="299085" indent="-286385">
              <a:lnSpc>
                <a:spcPct val="100000"/>
              </a:lnSpc>
              <a:spcBef>
                <a:spcPts val="1000"/>
              </a:spcBef>
              <a:buFont typeface="Symbol"/>
              <a:buChar char=""/>
              <a:tabLst>
                <a:tab pos="299085" algn="l"/>
              </a:tabLst>
            </a:pPr>
            <a:r>
              <a:rPr sz="1100" dirty="0">
                <a:latin typeface="Cambria Math"/>
                <a:cs typeface="Cambria Math"/>
              </a:rPr>
              <a:t>Keeping</a:t>
            </a:r>
            <a:r>
              <a:rPr sz="1100" spc="-3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up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to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date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with</a:t>
            </a:r>
            <a:r>
              <a:rPr sz="1100" spc="-3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innovative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ideas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all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over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the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world.</a:t>
            </a:r>
            <a:endParaRPr sz="1100" dirty="0">
              <a:latin typeface="Cambria Math"/>
              <a:cs typeface="Cambria Math"/>
            </a:endParaRPr>
          </a:p>
          <a:p>
            <a:pPr marL="297815" marR="5080" indent="-285750" algn="just">
              <a:lnSpc>
                <a:spcPct val="98200"/>
              </a:lnSpc>
              <a:spcBef>
                <a:spcPts val="1150"/>
              </a:spcBef>
              <a:buSzPct val="109090"/>
              <a:buFont typeface="Symbol"/>
              <a:buChar char=""/>
              <a:tabLst>
                <a:tab pos="299085" algn="l"/>
              </a:tabLst>
            </a:pPr>
            <a:r>
              <a:rPr sz="1100" dirty="0">
                <a:latin typeface="Cambria Math"/>
                <a:cs typeface="Cambria Math"/>
              </a:rPr>
              <a:t>Awareness</a:t>
            </a:r>
            <a:r>
              <a:rPr sz="1100" spc="36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</a:t>
            </a:r>
            <a:r>
              <a:rPr sz="1100" spc="36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All</a:t>
            </a:r>
            <a:r>
              <a:rPr sz="1100" spc="36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International</a:t>
            </a:r>
            <a:r>
              <a:rPr sz="1100" spc="36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regulations</a:t>
            </a:r>
            <a:r>
              <a:rPr sz="1100" spc="36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regarding</a:t>
            </a:r>
            <a:r>
              <a:rPr sz="1100" spc="35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Quality,</a:t>
            </a:r>
            <a:r>
              <a:rPr sz="1100" spc="36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Inspection</a:t>
            </a:r>
            <a:r>
              <a:rPr sz="1100" spc="36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and</a:t>
            </a:r>
            <a:r>
              <a:rPr sz="1100" spc="36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Calibration 	</a:t>
            </a:r>
            <a:r>
              <a:rPr sz="1100" dirty="0">
                <a:latin typeface="Cambria Math"/>
                <a:cs typeface="Cambria Math"/>
              </a:rPr>
              <a:t>services, Training,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HSE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Management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and Human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development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in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the</a:t>
            </a:r>
            <a:r>
              <a:rPr sz="1100" spc="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Various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Industries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we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spc="-25" dirty="0">
                <a:latin typeface="Cambria Math"/>
                <a:cs typeface="Cambria Math"/>
              </a:rPr>
              <a:t>are 	</a:t>
            </a:r>
            <a:r>
              <a:rPr sz="1100" dirty="0">
                <a:latin typeface="Cambria Math"/>
                <a:cs typeface="Cambria Math"/>
              </a:rPr>
              <a:t>currently</a:t>
            </a:r>
            <a:r>
              <a:rPr sz="1100" spc="-5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servicing</a:t>
            </a:r>
            <a:r>
              <a:rPr sz="1200" spc="-10" dirty="0">
                <a:latin typeface="Cambria Math"/>
                <a:cs typeface="Cambria Math"/>
              </a:rPr>
              <a:t>.</a:t>
            </a:r>
            <a:endParaRPr sz="1200" dirty="0">
              <a:latin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810" cy="798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25"/>
              </a:spcBef>
              <a:buAutoNum type="alphaLcParenR" startAt="3"/>
              <a:tabLst>
                <a:tab pos="470534" algn="l"/>
              </a:tabLst>
            </a:pPr>
            <a:r>
              <a:rPr sz="1200" spc="-10" dirty="0">
                <a:latin typeface="Calibri"/>
                <a:cs typeface="Calibri"/>
              </a:rPr>
              <a:t>Post-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900"/>
              </a:lnSpc>
              <a:spcBef>
                <a:spcPts val="1005"/>
              </a:spcBef>
            </a:pPr>
            <a:r>
              <a:rPr sz="1200" spc="-10" dirty="0">
                <a:latin typeface="Calibri"/>
                <a:cs typeface="Calibri"/>
              </a:rPr>
              <a:t>PRE-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INSPECTION: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Pre-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involves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pre-fisicalisation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activities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prior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-10" dirty="0">
                <a:latin typeface="Calibri"/>
                <a:cs typeface="Calibri"/>
              </a:rPr>
              <a:t> measurement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certification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 guarantees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reasonable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degree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minimal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error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consequently,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loss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minimization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measurement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onboard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shore-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#.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pre-cargo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varies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mandate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job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specification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location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executed.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Though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have</a:t>
            </a:r>
            <a:endParaRPr sz="1200">
              <a:latin typeface="Calibri"/>
              <a:cs typeface="Calibri"/>
            </a:endParaRPr>
          </a:p>
          <a:p>
            <a:pPr marL="12700" marR="11430" algn="just">
              <a:lnSpc>
                <a:spcPct val="116700"/>
              </a:lnSpc>
              <a:spcBef>
                <a:spcPts val="1005"/>
              </a:spcBef>
            </a:pPr>
            <a:r>
              <a:rPr sz="1200" spc="-10" dirty="0">
                <a:latin typeface="Calibri"/>
                <a:cs typeface="Calibri"/>
              </a:rPr>
              <a:t>Pre-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ship: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Pre-cargo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different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approach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respect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conditions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tanks.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whether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sheep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empty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loaded.</a:t>
            </a:r>
            <a:endParaRPr sz="1200">
              <a:latin typeface="Calibri"/>
              <a:cs typeface="Calibri"/>
            </a:endParaRPr>
          </a:p>
          <a:p>
            <a:pPr marL="12700" marR="10160" algn="just">
              <a:lnSpc>
                <a:spcPct val="117000"/>
              </a:lnSpc>
              <a:spcBef>
                <a:spcPts val="1005"/>
              </a:spcBef>
            </a:pPr>
            <a:r>
              <a:rPr sz="1200" spc="-10" dirty="0">
                <a:latin typeface="Calibri"/>
                <a:cs typeface="Calibri"/>
              </a:rPr>
              <a:t>Pre-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Inspection,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Empty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(Pre-Loading):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Prior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loading,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ship’s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tanks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ascertain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worthiness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cleanness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said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process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carried out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avoid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contamination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 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incoming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ascertain the OBQ if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any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make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free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operations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50"/>
              </a:spcBef>
            </a:pPr>
            <a:r>
              <a:rPr sz="1200" spc="-10" dirty="0">
                <a:latin typeface="Calibri"/>
                <a:cs typeface="Calibri"/>
              </a:rPr>
              <a:t>Pre-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Loading:</a:t>
            </a:r>
            <a:endParaRPr sz="1200">
              <a:latin typeface="Calibri"/>
              <a:cs typeface="Calibri"/>
            </a:endParaRPr>
          </a:p>
          <a:p>
            <a:pPr marL="697865" marR="9525" lvl="1" indent="-228600" algn="just">
              <a:lnSpc>
                <a:spcPct val="116900"/>
              </a:lnSpc>
              <a:spcBef>
                <a:spcPts val="1000"/>
              </a:spcBef>
              <a:buAutoNum type="arabicPeriod"/>
              <a:tabLst>
                <a:tab pos="697865" algn="l"/>
              </a:tabLst>
            </a:pPr>
            <a:r>
              <a:rPr sz="1200" dirty="0">
                <a:latin typeface="Calibri"/>
                <a:cs typeface="Calibri"/>
              </a:rPr>
              <a:t>Opening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drop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line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lines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allow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previously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discharged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or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trapped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line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top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flow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tank.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This </a:t>
            </a:r>
            <a:r>
              <a:rPr sz="1200" dirty="0">
                <a:latin typeface="Calibri"/>
                <a:cs typeface="Calibri"/>
              </a:rPr>
              <a:t>helps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prevent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contamination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to-</a:t>
            </a:r>
            <a:r>
              <a:rPr sz="1200" spc="-10" dirty="0">
                <a:latin typeface="Calibri"/>
                <a:cs typeface="Calibri"/>
              </a:rPr>
              <a:t>be-</a:t>
            </a:r>
            <a:r>
              <a:rPr sz="1200" dirty="0">
                <a:latin typeface="Calibri"/>
                <a:cs typeface="Calibri"/>
              </a:rPr>
              <a:t>load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cargo.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first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foot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manifold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taken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immediately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loading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commence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dirty="0">
                <a:latin typeface="Calibri"/>
                <a:cs typeface="Calibri"/>
              </a:rPr>
              <a:t>correlation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incoming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cargo.</a:t>
            </a:r>
            <a:endParaRPr sz="1200">
              <a:latin typeface="Calibri"/>
              <a:cs typeface="Calibri"/>
            </a:endParaRPr>
          </a:p>
          <a:p>
            <a:pPr marL="697865" marR="6350" lvl="1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697865" algn="l"/>
              </a:tabLst>
            </a:pPr>
            <a:r>
              <a:rPr sz="1200" dirty="0">
                <a:latin typeface="Calibri"/>
                <a:cs typeface="Calibri"/>
              </a:rPr>
              <a:t>Inspect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both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MMC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Product-Water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finding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paste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close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I.G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(Inert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Gas)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possible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OBQ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retention.</a:t>
            </a:r>
            <a:endParaRPr sz="1200">
              <a:latin typeface="Calibri"/>
              <a:cs typeface="Calibri"/>
            </a:endParaRPr>
          </a:p>
          <a:p>
            <a:pPr marL="697865" marR="13335" lvl="1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697865" algn="l"/>
              </a:tabLst>
            </a:pPr>
            <a:r>
              <a:rPr sz="1200" dirty="0">
                <a:latin typeface="Calibri"/>
                <a:cs typeface="Calibri"/>
              </a:rPr>
              <a:t>Open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void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space,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cofferdams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etc,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neither</a:t>
            </a:r>
            <a:r>
              <a:rPr sz="1200" spc="-10" dirty="0">
                <a:latin typeface="Calibri"/>
                <a:cs typeface="Calibri"/>
              </a:rPr>
              <a:t> inert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entrapped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visually.</a:t>
            </a:r>
            <a:endParaRPr sz="120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698500" algn="l"/>
              </a:tabLst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Valve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short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sealed</a:t>
            </a:r>
            <a:r>
              <a:rPr sz="1200" spc="-20" dirty="0">
                <a:latin typeface="Calibri"/>
                <a:cs typeface="Calibri"/>
              </a:rPr>
              <a:t> off.</a:t>
            </a:r>
            <a:endParaRPr sz="1200">
              <a:latin typeface="Calibri"/>
              <a:cs typeface="Calibri"/>
            </a:endParaRPr>
          </a:p>
          <a:p>
            <a:pPr marL="697865" marR="13970" lvl="1" indent="-228600" algn="just">
              <a:lnSpc>
                <a:spcPct val="116700"/>
              </a:lnSpc>
              <a:spcBef>
                <a:spcPts val="1005"/>
              </a:spcBef>
              <a:buAutoNum type="arabicPeriod"/>
              <a:tabLst>
                <a:tab pos="697865" algn="l"/>
              </a:tabLst>
            </a:pPr>
            <a:r>
              <a:rPr sz="1200" dirty="0">
                <a:latin typeface="Calibri"/>
                <a:cs typeface="Calibri"/>
              </a:rPr>
              <a:t>Find out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cargo lines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Drop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Lines Valve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 used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 the operation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 </a:t>
            </a:r>
            <a:r>
              <a:rPr sz="1200" spc="-10" dirty="0">
                <a:latin typeface="Calibri"/>
                <a:cs typeface="Calibri"/>
              </a:rPr>
              <a:t>every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closed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sealed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off.</a:t>
            </a:r>
            <a:endParaRPr sz="1200">
              <a:latin typeface="Calibri"/>
              <a:cs typeface="Calibri"/>
            </a:endParaRPr>
          </a:p>
          <a:p>
            <a:pPr marL="697865" marR="12700" lvl="1" indent="-228600" algn="just">
              <a:lnSpc>
                <a:spcPct val="116700"/>
              </a:lnSpc>
              <a:spcBef>
                <a:spcPts val="1010"/>
              </a:spcBef>
              <a:buAutoNum type="arabicPeriod"/>
              <a:tabLst>
                <a:tab pos="697865" algn="l"/>
              </a:tabLst>
            </a:pPr>
            <a:r>
              <a:rPr sz="1200" dirty="0">
                <a:latin typeface="Calibri"/>
                <a:cs typeface="Calibri"/>
              </a:rPr>
              <a:t>Confirm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integrity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pump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room,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engine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room,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shot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seal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all </a:t>
            </a:r>
            <a:r>
              <a:rPr sz="1200" dirty="0">
                <a:latin typeface="Calibri"/>
                <a:cs typeface="Calibri"/>
              </a:rPr>
              <a:t>lines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required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operation.</a:t>
            </a:r>
            <a:endParaRPr sz="1200">
              <a:latin typeface="Calibri"/>
              <a:cs typeface="Calibri"/>
            </a:endParaRPr>
          </a:p>
          <a:p>
            <a:pPr marL="697865" marR="13335" lvl="1" indent="-228600" algn="just">
              <a:lnSpc>
                <a:spcPct val="117100"/>
              </a:lnSpc>
              <a:spcBef>
                <a:spcPts val="1000"/>
              </a:spcBef>
              <a:buAutoNum type="arabicPeriod"/>
              <a:tabLst>
                <a:tab pos="697865" algn="l"/>
              </a:tabLst>
            </a:pPr>
            <a:r>
              <a:rPr sz="1200" dirty="0">
                <a:latin typeface="Calibri"/>
                <a:cs typeface="Calibri"/>
              </a:rPr>
              <a:t>You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request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loading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present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make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tanks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planned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slackened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completion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loading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especially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open </a:t>
            </a:r>
            <a:r>
              <a:rPr sz="1200" dirty="0">
                <a:latin typeface="Calibri"/>
                <a:cs typeface="Calibri"/>
              </a:rPr>
              <a:t>sea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loading.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811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10865" algn="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R="31546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TRANSFER/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CUSTODY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MOVEMENT: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9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material needs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commercial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economic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value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attached 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those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material </a:t>
            </a:r>
            <a:r>
              <a:rPr sz="1200" dirty="0">
                <a:latin typeface="Calibri"/>
                <a:cs typeface="Calibri"/>
              </a:rPr>
              <a:t>over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years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ways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sourcing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these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materials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found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or </a:t>
            </a:r>
            <a:r>
              <a:rPr sz="1200" dirty="0">
                <a:latin typeface="Calibri"/>
                <a:cs typeface="Calibri"/>
              </a:rPr>
              <a:t>produced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always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prompted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material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or </a:t>
            </a:r>
            <a:r>
              <a:rPr sz="1200" dirty="0">
                <a:latin typeface="Calibri"/>
                <a:cs typeface="Calibri"/>
              </a:rPr>
              <a:t>transferred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another.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owner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such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decides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it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produced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needed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economic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purpose,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movement.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However,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decide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give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these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materials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he’s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another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person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exchange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something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equivalent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what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has,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transfer.</a:t>
            </a:r>
            <a:endParaRPr sz="1200">
              <a:latin typeface="Calibri"/>
              <a:cs typeface="Calibri"/>
            </a:endParaRPr>
          </a:p>
          <a:p>
            <a:pPr marL="12700" marR="6350" algn="just">
              <a:lnSpc>
                <a:spcPct val="1170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summary,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more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parties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(based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accruable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economic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benefits)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binding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law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financially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legally,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agree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4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specific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terms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4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contracts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engage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business </a:t>
            </a:r>
            <a:r>
              <a:rPr sz="1200" dirty="0">
                <a:latin typeface="Calibri"/>
                <a:cs typeface="Calibri"/>
              </a:rPr>
              <a:t>transactions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respect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movement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transfer.(with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resultant</a:t>
            </a:r>
            <a:r>
              <a:rPr sz="1200" spc="370" dirty="0">
                <a:latin typeface="Calibri"/>
                <a:cs typeface="Calibri"/>
              </a:rPr>
              <a:t>  </a:t>
            </a:r>
            <a:r>
              <a:rPr sz="1200" spc="-10" dirty="0">
                <a:latin typeface="Calibri"/>
                <a:cs typeface="Calibri"/>
              </a:rPr>
              <a:t>monetary </a:t>
            </a:r>
            <a:r>
              <a:rPr sz="1200" dirty="0">
                <a:latin typeface="Calibri"/>
                <a:cs typeface="Calibri"/>
              </a:rPr>
              <a:t>exchange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equivalent)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someone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‘s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possession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consignor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(either </a:t>
            </a:r>
            <a:r>
              <a:rPr sz="1200" dirty="0">
                <a:latin typeface="Calibri"/>
                <a:cs typeface="Calibri"/>
              </a:rPr>
              <a:t>through ship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shore,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ship, or shore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shore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via pipeline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another person, custody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or </a:t>
            </a:r>
            <a:r>
              <a:rPr sz="1200" spc="-10" dirty="0">
                <a:latin typeface="Calibri"/>
                <a:cs typeface="Calibri"/>
              </a:rPr>
              <a:t>possession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consignee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Area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interest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</a:t>
            </a:r>
            <a:endParaRPr sz="1200">
              <a:latin typeface="Calibri"/>
              <a:cs typeface="Calibri"/>
            </a:endParaRPr>
          </a:p>
          <a:p>
            <a:pPr marL="12700" marR="13335" algn="just">
              <a:lnSpc>
                <a:spcPct val="117600"/>
              </a:lnSpc>
              <a:spcBef>
                <a:spcPts val="980"/>
              </a:spcBef>
            </a:pPr>
            <a:r>
              <a:rPr sz="1200" dirty="0">
                <a:latin typeface="Calibri"/>
                <a:cs typeface="Calibri"/>
              </a:rPr>
              <a:t>Basic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areas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interest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emanates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coordinated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web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activities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within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hydro-carbon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liquid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chain.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includes</a:t>
            </a:r>
            <a:endParaRPr sz="1200">
              <a:latin typeface="Calibri"/>
              <a:cs typeface="Calibri"/>
            </a:endParaRPr>
          </a:p>
          <a:p>
            <a:pPr marL="469265" marR="8255" indent="-228600" algn="just">
              <a:lnSpc>
                <a:spcPct val="117000"/>
              </a:lnSpc>
              <a:spcBef>
                <a:spcPts val="990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interests: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must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undergo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ascertain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their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prior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transfer.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type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 </a:t>
            </a:r>
            <a:r>
              <a:rPr sz="1200" dirty="0">
                <a:latin typeface="Calibri"/>
                <a:cs typeface="Calibri"/>
              </a:rPr>
              <a:t>conducted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majorly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depends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procedures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requisite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expertise </a:t>
            </a:r>
            <a:r>
              <a:rPr sz="1200" dirty="0">
                <a:latin typeface="Calibri"/>
                <a:cs typeface="Calibri"/>
              </a:rPr>
              <a:t>employed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respect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specification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given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regulatory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body.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specific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condition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point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another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legal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financial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binding.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employ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supervise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make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terms of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contract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violated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becomes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inevitable.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inspector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cargo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surveyor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ensure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minimal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risks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laws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minimization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tracking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movement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order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precisely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 what point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 quality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products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altered.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agencies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important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custody</a:t>
            </a:r>
            <a:endParaRPr sz="1200">
              <a:latin typeface="Calibri"/>
              <a:cs typeface="Calibri"/>
            </a:endParaRPr>
          </a:p>
          <a:p>
            <a:pPr marL="469265" marR="10160" indent="-228600" algn="just">
              <a:lnSpc>
                <a:spcPct val="117100"/>
              </a:lnSpc>
              <a:spcBef>
                <a:spcPts val="1005"/>
              </a:spcBef>
              <a:buAutoNum type="arabicPeriod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providing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indispensable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information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transacting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parties. </a:t>
            </a:r>
            <a:r>
              <a:rPr sz="1200" dirty="0">
                <a:latin typeface="Calibri"/>
                <a:cs typeface="Calibri"/>
              </a:rPr>
              <a:t>Also,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14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litigation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between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parties,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15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agency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witness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law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court.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270" cy="565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470534" indent="-229235" algn="just">
              <a:lnSpc>
                <a:spcPct val="100000"/>
              </a:lnSpc>
              <a:spcBef>
                <a:spcPts val="25"/>
              </a:spcBef>
              <a:buAutoNum type="arabicPeriod" startAt="3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Legal Interest: There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always,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contractual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agreement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between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parties engaged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</a:t>
            </a:r>
            <a:endParaRPr sz="1200">
              <a:latin typeface="Calibri"/>
              <a:cs typeface="Calibri"/>
            </a:endParaRPr>
          </a:p>
          <a:p>
            <a:pPr marL="469265" algn="just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transaction 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legally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binding.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parties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bound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  <a:p>
            <a:pPr marL="469265" marR="5080" algn="just">
              <a:lnSpc>
                <a:spcPct val="1170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terms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transaction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relation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quantity,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safe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conduct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operations.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breach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terms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amount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litigation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why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parties </a:t>
            </a:r>
            <a:r>
              <a:rPr sz="1200" dirty="0">
                <a:latin typeface="Calibri"/>
                <a:cs typeface="Calibri"/>
              </a:rPr>
              <a:t>involved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very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careful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cautious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what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documents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they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 not 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cause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transfer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operations.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reasons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legal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interest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that,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violation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contract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terms,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parties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already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platform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on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reconciliation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proceed.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20"/>
              </a:spcBef>
            </a:pPr>
            <a:r>
              <a:rPr sz="1600" dirty="0">
                <a:latin typeface="Calibri"/>
                <a:cs typeface="Calibri"/>
              </a:rPr>
              <a:t>SAMPLING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PROCEDURES</a:t>
            </a:r>
            <a:endParaRPr sz="1600">
              <a:latin typeface="Calibri"/>
              <a:cs typeface="Calibri"/>
            </a:endParaRPr>
          </a:p>
          <a:p>
            <a:pPr marL="12700" marR="5715" algn="just">
              <a:lnSpc>
                <a:spcPct val="116900"/>
              </a:lnSpc>
              <a:spcBef>
                <a:spcPts val="1110"/>
              </a:spcBef>
            </a:pP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laboratories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conscious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fact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results </a:t>
            </a:r>
            <a:r>
              <a:rPr sz="1200" dirty="0">
                <a:latin typeface="Calibri"/>
                <a:cs typeface="Calibri"/>
              </a:rPr>
              <a:t>obtained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representative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obtained,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involving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third-</a:t>
            </a:r>
            <a:r>
              <a:rPr sz="1200" dirty="0">
                <a:latin typeface="Calibri"/>
                <a:cs typeface="Calibri"/>
              </a:rPr>
              <a:t>party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laboratories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conjunction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laboratory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full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all our</a:t>
            </a:r>
            <a:r>
              <a:rPr sz="1200" spc="-10" dirty="0">
                <a:latin typeface="Calibri"/>
                <a:cs typeface="Calibri"/>
              </a:rPr>
              <a:t> products.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achieve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vital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procedures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10" dirty="0">
                <a:latin typeface="Calibri"/>
                <a:cs typeface="Calibri"/>
              </a:rPr>
              <a:t> sampling:</a:t>
            </a:r>
            <a:endParaRPr sz="1200">
              <a:latin typeface="Calibri"/>
              <a:cs typeface="Calibri"/>
            </a:endParaRPr>
          </a:p>
          <a:p>
            <a:pPr marL="469265" lvl="1" indent="-227965" algn="just">
              <a:lnSpc>
                <a:spcPct val="100000"/>
              </a:lnSpc>
              <a:spcBef>
                <a:spcPts val="1250"/>
              </a:spcBef>
              <a:buFont typeface="Wingdings"/>
              <a:buChar char="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Nature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sampling</a:t>
            </a:r>
            <a:endParaRPr sz="1200">
              <a:latin typeface="Calibri"/>
              <a:cs typeface="Calibri"/>
            </a:endParaRPr>
          </a:p>
          <a:p>
            <a:pPr marL="469265" lvl="1" indent="-227965" algn="just">
              <a:lnSpc>
                <a:spcPct val="100000"/>
              </a:lnSpc>
              <a:spcBef>
                <a:spcPts val="1235"/>
              </a:spcBef>
              <a:buFont typeface="Wingdings"/>
              <a:buChar char="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Sampling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equipment</a:t>
            </a:r>
            <a:endParaRPr sz="1200">
              <a:latin typeface="Calibri"/>
              <a:cs typeface="Calibri"/>
            </a:endParaRPr>
          </a:p>
          <a:p>
            <a:pPr marL="469265" lvl="1" indent="-227965" algn="just">
              <a:lnSpc>
                <a:spcPct val="100000"/>
              </a:lnSpc>
              <a:spcBef>
                <a:spcPts val="1250"/>
              </a:spcBef>
              <a:buFont typeface="Wingdings"/>
              <a:buChar char="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Sampling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container</a:t>
            </a:r>
            <a:endParaRPr sz="1200">
              <a:latin typeface="Calibri"/>
              <a:cs typeface="Calibri"/>
            </a:endParaRPr>
          </a:p>
          <a:p>
            <a:pPr marL="469265" lvl="1" indent="-227965" algn="just">
              <a:lnSpc>
                <a:spcPct val="100000"/>
              </a:lnSpc>
              <a:spcBef>
                <a:spcPts val="1250"/>
              </a:spcBef>
              <a:buFont typeface="Wingdings"/>
              <a:buChar char="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Time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sampling</a:t>
            </a:r>
            <a:endParaRPr sz="1200">
              <a:latin typeface="Calibri"/>
              <a:cs typeface="Calibri"/>
            </a:endParaRPr>
          </a:p>
          <a:p>
            <a:pPr marL="469265" lvl="1" indent="-227965" algn="just">
              <a:lnSpc>
                <a:spcPct val="100000"/>
              </a:lnSpc>
              <a:spcBef>
                <a:spcPts val="1235"/>
              </a:spcBef>
              <a:buFont typeface="Wingdings"/>
              <a:buChar char="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Proper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Storage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left-</a:t>
            </a:r>
            <a:r>
              <a:rPr sz="1200" dirty="0">
                <a:latin typeface="Calibri"/>
                <a:cs typeface="Calibri"/>
              </a:rPr>
              <a:t>over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</a:t>
            </a:r>
            <a:endParaRPr sz="1200">
              <a:latin typeface="Calibri"/>
              <a:cs typeface="Calibri"/>
            </a:endParaRPr>
          </a:p>
          <a:p>
            <a:pPr marL="469265" lvl="1" indent="-227965" algn="just">
              <a:lnSpc>
                <a:spcPct val="100000"/>
              </a:lnSpc>
              <a:spcBef>
                <a:spcPts val="1250"/>
              </a:spcBef>
              <a:buFont typeface="Wingdings"/>
              <a:buChar char="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329296"/>
            <a:ext cx="5971540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TANK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METHODS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Tank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Tank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sampling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Upper,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Middle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Lower</a:t>
            </a:r>
            <a:r>
              <a:rPr sz="1200" spc="-10" dirty="0">
                <a:latin typeface="Calibri"/>
                <a:cs typeface="Calibri"/>
              </a:rPr>
              <a:t> sampling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0"/>
              </a:spcBef>
              <a:buAutoNum type="arabicPeriod"/>
              <a:tabLst>
                <a:tab pos="470534" algn="l"/>
              </a:tabLst>
            </a:pPr>
            <a:r>
              <a:rPr sz="1200" spc="-10" dirty="0">
                <a:latin typeface="Calibri"/>
                <a:cs typeface="Calibri"/>
              </a:rPr>
              <a:t>Composite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sampling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7500"/>
              </a:lnSpc>
              <a:spcBef>
                <a:spcPts val="994"/>
              </a:spcBef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achieve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desire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result,</a:t>
            </a:r>
            <a:r>
              <a:rPr sz="1200" spc="3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sampling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techniques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3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used,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this </a:t>
            </a:r>
            <a:r>
              <a:rPr sz="1200" dirty="0">
                <a:latin typeface="Calibri"/>
                <a:cs typeface="Calibri"/>
              </a:rPr>
              <a:t>comprises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stopper,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theft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graduated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cans.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905" cy="757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In case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third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party, sampling requirements that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conform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methodology should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be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followed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notified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questions.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containers</a:t>
            </a:r>
            <a:endParaRPr sz="1200">
              <a:latin typeface="Calibri"/>
              <a:cs typeface="Calibri"/>
            </a:endParaRPr>
          </a:p>
          <a:p>
            <a:pPr marL="12700" marR="13335">
              <a:lnSpc>
                <a:spcPct val="1167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and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preservatives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comply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methods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affordable charge.</a:t>
            </a:r>
            <a:endParaRPr sz="1200">
              <a:latin typeface="Calibri"/>
              <a:cs typeface="Calibri"/>
            </a:endParaRPr>
          </a:p>
          <a:p>
            <a:pPr marL="12700" marR="6350" algn="just">
              <a:lnSpc>
                <a:spcPct val="1169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event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collected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stored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properly,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they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exceeded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their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recommended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holding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prior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submission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laboratory,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disclaimer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provided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cover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letter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 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analytical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reports.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disclaimer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expired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reads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follows: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"</a:t>
            </a:r>
            <a:r>
              <a:rPr sz="1200" i="1" dirty="0">
                <a:latin typeface="Calibri"/>
                <a:cs typeface="Calibri"/>
              </a:rPr>
              <a:t>This</a:t>
            </a:r>
            <a:r>
              <a:rPr sz="1200" i="1" spc="16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sample</a:t>
            </a:r>
            <a:r>
              <a:rPr sz="1200" i="1" spc="17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had</a:t>
            </a:r>
            <a:r>
              <a:rPr sz="1200" i="1" spc="16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exceeded</a:t>
            </a:r>
            <a:r>
              <a:rPr sz="1200" i="1" spc="16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</a:t>
            </a:r>
            <a:r>
              <a:rPr sz="1200" i="1" spc="17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recommended</a:t>
            </a:r>
            <a:r>
              <a:rPr sz="1200" i="1" spc="16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holding</a:t>
            </a:r>
            <a:r>
              <a:rPr sz="1200" i="1" spc="16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time</a:t>
            </a:r>
            <a:r>
              <a:rPr sz="1200" i="1" spc="16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as</a:t>
            </a:r>
            <a:r>
              <a:rPr sz="1200" i="1" spc="170" dirty="0">
                <a:latin typeface="Calibri"/>
                <a:cs typeface="Calibri"/>
              </a:rPr>
              <a:t> </a:t>
            </a:r>
            <a:r>
              <a:rPr sz="1200" i="1" spc="-25" dirty="0">
                <a:latin typeface="Calibri"/>
                <a:cs typeface="Calibri"/>
              </a:rPr>
              <a:t>set </a:t>
            </a:r>
            <a:r>
              <a:rPr sz="1200" i="1" dirty="0">
                <a:latin typeface="Calibri"/>
                <a:cs typeface="Calibri"/>
              </a:rPr>
              <a:t>forth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by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the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data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contained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in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this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report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should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be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used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for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qualitative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purposes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only</a:t>
            </a:r>
            <a:r>
              <a:rPr sz="1200" spc="-10" dirty="0">
                <a:latin typeface="Calibri"/>
                <a:cs typeface="Calibri"/>
              </a:rPr>
              <a:t>".</a:t>
            </a:r>
            <a:endParaRPr sz="1200">
              <a:latin typeface="Calibri"/>
              <a:cs typeface="Calibri"/>
            </a:endParaRPr>
          </a:p>
          <a:p>
            <a:pPr marL="12700" marR="12700" algn="just">
              <a:lnSpc>
                <a:spcPct val="1175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Since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synergy’s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primary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analytical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organics,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summary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contains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proper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bottles,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preservatives,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holding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times.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200" dirty="0">
                <a:latin typeface="Calibri"/>
                <a:cs typeface="Calibri"/>
              </a:rPr>
              <a:t>A.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TRACKING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THROUGH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LAB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Log-In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Storage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10" dirty="0">
                <a:latin typeface="Calibri"/>
                <a:cs typeface="Calibri"/>
              </a:rPr>
              <a:t> log-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designated area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log-in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only.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chain of custody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form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1699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is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upon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submission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completeness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accepted.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checked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against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chain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form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discrepancies,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errors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omissions.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"chain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custody"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form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filled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"requesting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parties"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indicating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information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identification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analyses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performed,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along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reporting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invoicing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information.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forms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kept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binder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until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requested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performed.</a:t>
            </a:r>
            <a:endParaRPr sz="1200">
              <a:latin typeface="Calibri"/>
              <a:cs typeface="Calibri"/>
            </a:endParaRPr>
          </a:p>
          <a:p>
            <a:pPr marL="12700" marR="9525" algn="just">
              <a:lnSpc>
                <a:spcPct val="101699"/>
              </a:lnSpc>
            </a:pPr>
            <a:r>
              <a:rPr sz="1200" dirty="0">
                <a:latin typeface="Calibri"/>
                <a:cs typeface="Calibri"/>
              </a:rPr>
              <a:t>Upon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receipt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 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each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project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given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unique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tracking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logged into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log </a:t>
            </a:r>
            <a:r>
              <a:rPr sz="1200" dirty="0">
                <a:latin typeface="Calibri"/>
                <a:cs typeface="Calibri"/>
              </a:rPr>
              <a:t>book.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Log-in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information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includes: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received,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tracking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name,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project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name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requested.</a:t>
            </a:r>
            <a:endParaRPr sz="1200">
              <a:latin typeface="Calibri"/>
              <a:cs typeface="Calibri"/>
            </a:endParaRPr>
          </a:p>
          <a:p>
            <a:pPr marL="12700" marR="5715" algn="just">
              <a:lnSpc>
                <a:spcPct val="101699"/>
              </a:lnSpc>
            </a:pPr>
            <a:r>
              <a:rPr sz="1200" dirty="0">
                <a:latin typeface="Calibri"/>
                <a:cs typeface="Calibri"/>
              </a:rPr>
              <a:t>Each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container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clearly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labeled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unique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tracking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using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permanent </a:t>
            </a:r>
            <a:r>
              <a:rPr sz="1200" dirty="0">
                <a:latin typeface="Calibri"/>
                <a:cs typeface="Calibri"/>
              </a:rPr>
              <a:t>marker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label-</a:t>
            </a:r>
            <a:r>
              <a:rPr sz="1200" dirty="0">
                <a:latin typeface="Calibri"/>
                <a:cs typeface="Calibri"/>
              </a:rPr>
              <a:t>maker.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stored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dedicated locations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be </a:t>
            </a:r>
            <a:r>
              <a:rPr sz="1200" dirty="0">
                <a:latin typeface="Calibri"/>
                <a:cs typeface="Calibri"/>
              </a:rPr>
              <a:t>performed.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analyses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refrigerator,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transferred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avoid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contamination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semi-volatile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compounds.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Semi-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separate refrigerator.</a:t>
            </a:r>
            <a:endParaRPr sz="1200">
              <a:latin typeface="Calibri"/>
              <a:cs typeface="Calibri"/>
            </a:endParaRPr>
          </a:p>
          <a:p>
            <a:pPr marL="12700" marR="10795" algn="just">
              <a:lnSpc>
                <a:spcPct val="101699"/>
              </a:lnSpc>
              <a:spcBef>
                <a:spcPts val="15"/>
              </a:spcBef>
            </a:pPr>
            <a:r>
              <a:rPr sz="1200" dirty="0">
                <a:latin typeface="Calibri"/>
                <a:cs typeface="Calibri"/>
              </a:rPr>
              <a:t>Each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recorded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dedicated,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wall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mounted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scheduling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board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appropriate </a:t>
            </a:r>
            <a:r>
              <a:rPr sz="1200" dirty="0">
                <a:latin typeface="Calibri"/>
                <a:cs typeface="Calibri"/>
              </a:rPr>
              <a:t>section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laboratory,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upon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performed.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information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logged </a:t>
            </a:r>
            <a:r>
              <a:rPr sz="1200" dirty="0">
                <a:latin typeface="Calibri"/>
                <a:cs typeface="Calibri"/>
              </a:rPr>
              <a:t>onto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board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includes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tracking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requested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performed.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This </a:t>
            </a:r>
            <a:r>
              <a:rPr sz="1200" dirty="0">
                <a:latin typeface="Calibri"/>
                <a:cs typeface="Calibri"/>
              </a:rPr>
              <a:t>scheduling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board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instrument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operator's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only,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alerts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chemist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new </a:t>
            </a:r>
            <a:r>
              <a:rPr sz="1200" dirty="0">
                <a:latin typeface="Calibri"/>
                <a:cs typeface="Calibri"/>
              </a:rPr>
              <a:t>projects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in-</a:t>
            </a:r>
            <a:r>
              <a:rPr sz="1200" dirty="0">
                <a:latin typeface="Calibri"/>
                <a:cs typeface="Calibri"/>
              </a:rPr>
              <a:t>house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rush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deadline.</a:t>
            </a:r>
            <a:endParaRPr sz="1200">
              <a:latin typeface="Calibri"/>
              <a:cs typeface="Calibri"/>
            </a:endParaRPr>
          </a:p>
          <a:p>
            <a:pPr marL="12700" marR="11430" algn="just">
              <a:lnSpc>
                <a:spcPct val="101699"/>
              </a:lnSpc>
            </a:pPr>
            <a:r>
              <a:rPr sz="1200" dirty="0">
                <a:latin typeface="Calibri"/>
                <a:cs typeface="Calibri"/>
              </a:rPr>
              <a:t>An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extraction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log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kept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records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date,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analyst,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number,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matrix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method </a:t>
            </a:r>
            <a:r>
              <a:rPr sz="1200" dirty="0">
                <a:latin typeface="Calibri"/>
                <a:cs typeface="Calibri"/>
              </a:rPr>
              <a:t>used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extractions.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separate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extraction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log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kept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methanol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extractions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spc="-10" dirty="0">
                <a:latin typeface="Calibri"/>
                <a:cs typeface="Calibri"/>
              </a:rPr>
              <a:t>semi-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extractions.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124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10" dirty="0">
                <a:latin typeface="Calibri"/>
                <a:cs typeface="Calibri"/>
              </a:rPr>
              <a:t>TECHNICAL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PARTNERS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95" dirty="0">
                <a:solidFill>
                  <a:srgbClr val="006FC0"/>
                </a:solidFill>
                <a:latin typeface="Yu Gothic UI"/>
                <a:cs typeface="Yu Gothic UI"/>
              </a:rPr>
              <a:t>COMPANY</a:t>
            </a:r>
            <a:r>
              <a:rPr sz="1100" b="1" spc="-55" dirty="0">
                <a:solidFill>
                  <a:srgbClr val="006FC0"/>
                </a:solidFill>
                <a:latin typeface="Yu Gothic UI"/>
                <a:cs typeface="Yu Gothic UI"/>
              </a:rPr>
              <a:t> </a:t>
            </a:r>
            <a:r>
              <a:rPr sz="1100" b="1" spc="-10" dirty="0">
                <a:solidFill>
                  <a:srgbClr val="006FC0"/>
                </a:solidFill>
                <a:latin typeface="Yu Gothic UI"/>
                <a:cs typeface="Yu Gothic UI"/>
              </a:rPr>
              <a:t>REPRESENTATIVE</a:t>
            </a:r>
            <a:r>
              <a:rPr sz="1100" b="1" spc="-65" dirty="0">
                <a:solidFill>
                  <a:srgbClr val="006FC0"/>
                </a:solidFill>
                <a:latin typeface="Yu Gothic UI"/>
                <a:cs typeface="Yu Gothic UI"/>
              </a:rPr>
              <a:t> </a:t>
            </a:r>
            <a:r>
              <a:rPr sz="1100" b="1" spc="-50" dirty="0">
                <a:solidFill>
                  <a:srgbClr val="006FC0"/>
                </a:solidFill>
                <a:latin typeface="Yu Gothic UI"/>
                <a:cs typeface="Yu Gothic UI"/>
              </a:rPr>
              <a:t>IN</a:t>
            </a:r>
            <a:r>
              <a:rPr sz="1100" b="1" spc="-55" dirty="0">
                <a:solidFill>
                  <a:srgbClr val="006FC0"/>
                </a:solidFill>
                <a:latin typeface="Yu Gothic UI"/>
                <a:cs typeface="Yu Gothic UI"/>
              </a:rPr>
              <a:t> </a:t>
            </a:r>
            <a:r>
              <a:rPr sz="1100" b="1" spc="-20" dirty="0">
                <a:solidFill>
                  <a:srgbClr val="006FC0"/>
                </a:solidFill>
                <a:latin typeface="Yu Gothic UI"/>
                <a:cs typeface="Yu Gothic UI"/>
              </a:rPr>
              <a:t>WEST</a:t>
            </a:r>
            <a:r>
              <a:rPr sz="1100" b="1" spc="-60" dirty="0">
                <a:solidFill>
                  <a:srgbClr val="006FC0"/>
                </a:solidFill>
                <a:latin typeface="Yu Gothic UI"/>
                <a:cs typeface="Yu Gothic UI"/>
              </a:rPr>
              <a:t> </a:t>
            </a:r>
            <a:r>
              <a:rPr sz="1100" b="1" spc="-10" dirty="0">
                <a:solidFill>
                  <a:srgbClr val="006FC0"/>
                </a:solidFill>
                <a:latin typeface="Yu Gothic UI"/>
                <a:cs typeface="Yu Gothic UI"/>
              </a:rPr>
              <a:t>AFRICA</a:t>
            </a:r>
            <a:endParaRPr sz="1100">
              <a:latin typeface="Yu Gothic UI"/>
              <a:cs typeface="Yu Gothic UI"/>
            </a:endParaRPr>
          </a:p>
          <a:p>
            <a:pPr marL="12700" marR="5080">
              <a:lnSpc>
                <a:spcPct val="112700"/>
              </a:lnSpc>
              <a:spcBef>
                <a:spcPts val="1000"/>
              </a:spcBef>
            </a:pPr>
            <a:r>
              <a:rPr sz="1100" dirty="0">
                <a:latin typeface="Cambria Math"/>
                <a:cs typeface="Cambria Math"/>
              </a:rPr>
              <a:t>Synergy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Mineral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Resources</a:t>
            </a:r>
            <a:r>
              <a:rPr sz="1100" spc="-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Limited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is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representative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U-THERM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INTERNATIONAL</a:t>
            </a:r>
            <a:r>
              <a:rPr sz="1100" spc="-2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H.K.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LIMITED </a:t>
            </a:r>
            <a:r>
              <a:rPr sz="1100" dirty="0">
                <a:latin typeface="Cambria Math"/>
                <a:cs typeface="Cambria Math"/>
              </a:rPr>
              <a:t>IN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WEST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AFRICA.</a:t>
            </a:r>
            <a:endParaRPr sz="110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534158"/>
            <a:ext cx="5970270" cy="6374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69265" marR="5080" indent="-228600">
              <a:lnSpc>
                <a:spcPts val="1280"/>
              </a:lnSpc>
              <a:spcBef>
                <a:spcPts val="180"/>
              </a:spcBef>
            </a:pPr>
            <a:r>
              <a:rPr sz="1100" dirty="0">
                <a:latin typeface="Cambria Math"/>
                <a:cs typeface="Cambria Math"/>
              </a:rPr>
              <a:t>1.</a:t>
            </a:r>
            <a:r>
              <a:rPr sz="1100" spc="195" dirty="0">
                <a:latin typeface="Cambria Math"/>
                <a:cs typeface="Cambria Math"/>
              </a:rPr>
              <a:t>  </a:t>
            </a:r>
            <a:r>
              <a:rPr sz="1100" spc="-10" dirty="0">
                <a:latin typeface="Cambria Math"/>
                <a:cs typeface="Cambria Math"/>
              </a:rPr>
              <a:t>U-</a:t>
            </a:r>
            <a:r>
              <a:rPr sz="1100" dirty="0">
                <a:latin typeface="Cambria Math"/>
                <a:cs typeface="Cambria Math"/>
              </a:rPr>
              <a:t>THERM</a:t>
            </a:r>
            <a:r>
              <a:rPr sz="1100" spc="8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INTERNATIONAL</a:t>
            </a:r>
            <a:r>
              <a:rPr sz="1100" spc="9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H.K.</a:t>
            </a:r>
            <a:r>
              <a:rPr sz="1100" spc="9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LIMITED</a:t>
            </a:r>
            <a:r>
              <a:rPr sz="1100" spc="1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(LABORATORY</a:t>
            </a:r>
            <a:r>
              <a:rPr sz="1100" spc="9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EQUIPMENT</a:t>
            </a:r>
            <a:r>
              <a:rPr sz="1100" spc="9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MANUFACTURING COMPANY).</a:t>
            </a:r>
            <a:endParaRPr sz="1100">
              <a:latin typeface="Cambria Math"/>
              <a:cs typeface="Cambria Math"/>
            </a:endParaRPr>
          </a:p>
          <a:p>
            <a:pPr marL="469265">
              <a:lnSpc>
                <a:spcPts val="1265"/>
              </a:lnSpc>
            </a:pPr>
            <a:r>
              <a:rPr sz="1100" dirty="0">
                <a:latin typeface="Cambria Math"/>
                <a:cs typeface="Cambria Math"/>
              </a:rPr>
              <a:t>RM</a:t>
            </a:r>
            <a:r>
              <a:rPr sz="1100" spc="17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803</a:t>
            </a:r>
            <a:r>
              <a:rPr sz="1100" spc="17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CHEVALIER</a:t>
            </a:r>
            <a:r>
              <a:rPr sz="1100" spc="17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HOUSE,</a:t>
            </a:r>
            <a:r>
              <a:rPr sz="1100" spc="18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45-</a:t>
            </a:r>
            <a:r>
              <a:rPr sz="1100" dirty="0">
                <a:latin typeface="Cambria Math"/>
                <a:cs typeface="Cambria Math"/>
              </a:rPr>
              <a:t>5,</a:t>
            </a:r>
            <a:r>
              <a:rPr sz="1100" spc="17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CHATHAM</a:t>
            </a:r>
            <a:r>
              <a:rPr sz="1100" spc="17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ROAD</a:t>
            </a:r>
            <a:r>
              <a:rPr sz="1100" spc="18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SOUTH</a:t>
            </a:r>
            <a:r>
              <a:rPr sz="1100" spc="16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TSIM</a:t>
            </a:r>
            <a:r>
              <a:rPr sz="1100" spc="17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SHA</a:t>
            </a:r>
            <a:r>
              <a:rPr sz="1100" spc="16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TSUI</a:t>
            </a:r>
            <a:r>
              <a:rPr sz="1100" spc="180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KOWLOON</a:t>
            </a:r>
            <a:endParaRPr sz="1100">
              <a:latin typeface="Cambria Math"/>
              <a:cs typeface="Cambria Math"/>
            </a:endParaRPr>
          </a:p>
          <a:p>
            <a:pPr marL="469265">
              <a:lnSpc>
                <a:spcPct val="100000"/>
              </a:lnSpc>
              <a:spcBef>
                <a:spcPts val="155"/>
              </a:spcBef>
            </a:pPr>
            <a:r>
              <a:rPr sz="1100" dirty="0">
                <a:latin typeface="Cambria Math"/>
                <a:cs typeface="Cambria Math"/>
              </a:rPr>
              <a:t>HONG</a:t>
            </a:r>
            <a:r>
              <a:rPr sz="1100" spc="-10" dirty="0">
                <a:latin typeface="Cambria Math"/>
                <a:cs typeface="Cambria Math"/>
              </a:rPr>
              <a:t> KONG.</a:t>
            </a:r>
            <a:endParaRPr sz="1100">
              <a:latin typeface="Cambria Math"/>
              <a:cs typeface="Cambria Math"/>
            </a:endParaRPr>
          </a:p>
          <a:p>
            <a:pPr marL="441959">
              <a:lnSpc>
                <a:spcPct val="100000"/>
              </a:lnSpc>
              <a:spcBef>
                <a:spcPts val="1165"/>
              </a:spcBef>
            </a:pPr>
            <a:r>
              <a:rPr sz="1100" dirty="0">
                <a:latin typeface="Cambria Math"/>
                <a:cs typeface="Cambria Math"/>
              </a:rPr>
              <a:t>Tel:</a:t>
            </a:r>
            <a:r>
              <a:rPr sz="1100" spc="-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0085282283663</a:t>
            </a:r>
            <a:endParaRPr sz="1100">
              <a:latin typeface="Cambria Math"/>
              <a:cs typeface="Cambria Math"/>
            </a:endParaRPr>
          </a:p>
          <a:p>
            <a:pPr marL="12700" marR="6350">
              <a:lnSpc>
                <a:spcPct val="112700"/>
              </a:lnSpc>
              <a:spcBef>
                <a:spcPts val="1000"/>
              </a:spcBef>
            </a:pPr>
            <a:r>
              <a:rPr sz="1100" dirty="0">
                <a:latin typeface="Cambria Math"/>
                <a:cs typeface="Cambria Math"/>
              </a:rPr>
              <a:t>Below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are</a:t>
            </a:r>
            <a:r>
              <a:rPr sz="1100" spc="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some</a:t>
            </a:r>
            <a:r>
              <a:rPr sz="1100" spc="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equipment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manufactured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by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our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technical</a:t>
            </a:r>
            <a:r>
              <a:rPr sz="1100" spc="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partners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and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with</a:t>
            </a:r>
            <a:r>
              <a:rPr sz="1100" spc="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their</a:t>
            </a:r>
            <a:r>
              <a:rPr sz="1100" spc="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support</a:t>
            </a:r>
            <a:r>
              <a:rPr sz="1100" spc="15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we</a:t>
            </a:r>
            <a:r>
              <a:rPr sz="1100" spc="10" dirty="0">
                <a:latin typeface="Cambria Math"/>
                <a:cs typeface="Cambria Math"/>
              </a:rPr>
              <a:t> </a:t>
            </a:r>
            <a:r>
              <a:rPr sz="1100" spc="-20" dirty="0">
                <a:latin typeface="Cambria Math"/>
                <a:cs typeface="Cambria Math"/>
              </a:rPr>
              <a:t>will </a:t>
            </a:r>
            <a:r>
              <a:rPr sz="1100" dirty="0">
                <a:latin typeface="Cambria Math"/>
                <a:cs typeface="Cambria Math"/>
              </a:rPr>
              <a:t>be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able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to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offer</a:t>
            </a:r>
            <a:r>
              <a:rPr sz="1100" spc="-15" dirty="0">
                <a:latin typeface="Cambria Math"/>
                <a:cs typeface="Cambria Math"/>
              </a:rPr>
              <a:t> </a:t>
            </a:r>
            <a:r>
              <a:rPr sz="1100" spc="-10" dirty="0">
                <a:latin typeface="Cambria Math"/>
                <a:cs typeface="Cambria Math"/>
              </a:rPr>
              <a:t>comprehensive </a:t>
            </a:r>
            <a:r>
              <a:rPr sz="1100" dirty="0">
                <a:latin typeface="Cambria Math"/>
                <a:cs typeface="Cambria Math"/>
              </a:rPr>
              <a:t>analyses of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all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types</a:t>
            </a:r>
            <a:r>
              <a:rPr sz="1100" spc="-2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of</a:t>
            </a:r>
            <a:r>
              <a:rPr sz="1100" spc="-10" dirty="0">
                <a:latin typeface="Cambria Math"/>
                <a:cs typeface="Cambria Math"/>
              </a:rPr>
              <a:t> </a:t>
            </a:r>
            <a:r>
              <a:rPr sz="1100" dirty="0">
                <a:latin typeface="Cambria Math"/>
                <a:cs typeface="Cambria Math"/>
              </a:rPr>
              <a:t>petroleum </a:t>
            </a:r>
            <a:r>
              <a:rPr sz="1100" spc="-10" dirty="0">
                <a:latin typeface="Cambria Math"/>
                <a:cs typeface="Cambria Math"/>
              </a:rPr>
              <a:t>products.</a:t>
            </a:r>
            <a:endParaRPr sz="1100">
              <a:latin typeface="Cambria Math"/>
              <a:cs typeface="Cambria Math"/>
            </a:endParaRPr>
          </a:p>
          <a:p>
            <a:pPr marL="469265">
              <a:lnSpc>
                <a:spcPct val="100000"/>
              </a:lnSpc>
              <a:spcBef>
                <a:spcPts val="1130"/>
              </a:spcBef>
            </a:pPr>
            <a:r>
              <a:rPr sz="1600" dirty="0">
                <a:solidFill>
                  <a:srgbClr val="17365D"/>
                </a:solidFill>
                <a:latin typeface="Calibri"/>
                <a:cs typeface="Calibri"/>
              </a:rPr>
              <a:t>ANALYTICAL</a:t>
            </a:r>
            <a:r>
              <a:rPr sz="1600" spc="65" dirty="0">
                <a:solidFill>
                  <a:srgbClr val="17365D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7365D"/>
                </a:solidFill>
                <a:latin typeface="Calibri"/>
                <a:cs typeface="Calibri"/>
              </a:rPr>
              <a:t>PROCEDURES</a:t>
            </a:r>
            <a:endParaRPr sz="1600">
              <a:latin typeface="Calibri"/>
              <a:cs typeface="Calibri"/>
            </a:endParaRPr>
          </a:p>
          <a:p>
            <a:pPr marL="12700" marR="1774189" indent="457834">
              <a:lnSpc>
                <a:spcPct val="186700"/>
              </a:lnSpc>
              <a:spcBef>
                <a:spcPts val="100"/>
              </a:spcBef>
              <a:buAutoNum type="arabicPeriod"/>
              <a:tabLst>
                <a:tab pos="470534" algn="l"/>
              </a:tabLst>
            </a:pPr>
            <a:r>
              <a:rPr sz="1200" spc="-10" dirty="0">
                <a:latin typeface="Calibri"/>
                <a:cs typeface="Calibri"/>
              </a:rPr>
              <a:t>RESEARCH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OCTANE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(RON)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ASTM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D2699 PROCEDURE:</a:t>
            </a:r>
            <a:endParaRPr sz="1200">
              <a:latin typeface="Calibri"/>
              <a:cs typeface="Calibri"/>
            </a:endParaRPr>
          </a:p>
          <a:p>
            <a:pPr marL="12700" marR="9525">
              <a:lnSpc>
                <a:spcPct val="117600"/>
              </a:lnSpc>
              <a:spcBef>
                <a:spcPts val="980"/>
              </a:spcBef>
            </a:pPr>
            <a:r>
              <a:rPr sz="1200" dirty="0">
                <a:latin typeface="Calibri"/>
                <a:cs typeface="Calibri"/>
              </a:rPr>
              <a:t>Connect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battery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appropriately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(positive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side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battery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positive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side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marked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spc="-10" dirty="0">
                <a:latin typeface="Calibri"/>
                <a:cs typeface="Calibri"/>
              </a:rPr>
              <a:t>equipment)</a:t>
            </a:r>
            <a:endParaRPr sz="1200">
              <a:latin typeface="Calibri"/>
              <a:cs typeface="Calibri"/>
            </a:endParaRPr>
          </a:p>
          <a:p>
            <a:pPr marL="12700" marR="12700">
              <a:lnSpc>
                <a:spcPct val="117500"/>
              </a:lnSpc>
              <a:spcBef>
                <a:spcPts val="985"/>
              </a:spcBef>
            </a:pPr>
            <a:r>
              <a:rPr sz="1200" dirty="0">
                <a:latin typeface="Calibri"/>
                <a:cs typeface="Calibri"/>
              </a:rPr>
              <a:t>Rinse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Analyzer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properly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analyze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marked </a:t>
            </a:r>
            <a:r>
              <a:rPr sz="1200" dirty="0">
                <a:latin typeface="Calibri"/>
                <a:cs typeface="Calibri"/>
              </a:rPr>
              <a:t>region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cup</a:t>
            </a:r>
            <a:endParaRPr sz="1200">
              <a:latin typeface="Calibri"/>
              <a:cs typeface="Calibri"/>
            </a:endParaRPr>
          </a:p>
          <a:p>
            <a:pPr marL="12700" marR="1550035">
              <a:lnSpc>
                <a:spcPct val="185800"/>
              </a:lnSpc>
              <a:spcBef>
                <a:spcPts val="15"/>
              </a:spcBef>
            </a:pPr>
            <a:r>
              <a:rPr sz="1200" dirty="0">
                <a:latin typeface="Calibri"/>
                <a:cs typeface="Calibri"/>
              </a:rPr>
              <a:t>Attach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cable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appropriately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equipment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latin typeface="Calibri"/>
                <a:cs typeface="Calibri"/>
              </a:rPr>
              <a:t>Select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Octane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analyzing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PMS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analyzing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select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Cetane</a:t>
            </a:r>
            <a:endParaRPr sz="1200">
              <a:latin typeface="Calibri"/>
              <a:cs typeface="Calibri"/>
            </a:endParaRPr>
          </a:p>
          <a:p>
            <a:pPr marL="12700" marR="13970">
              <a:lnSpc>
                <a:spcPct val="1169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Wait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until 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finish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analyzing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record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last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gotten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20" dirty="0">
                <a:latin typeface="Calibri"/>
                <a:cs typeface="Calibri"/>
              </a:rPr>
              <a:t>beep </a:t>
            </a:r>
            <a:r>
              <a:rPr sz="1200" dirty="0">
                <a:latin typeface="Calibri"/>
                <a:cs typeface="Calibri"/>
              </a:rPr>
              <a:t>sound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result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Disconnect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shows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good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own.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1200">
              <a:latin typeface="Calibri"/>
              <a:cs typeface="Calibri"/>
            </a:endParaRPr>
          </a:p>
          <a:p>
            <a:pPr marL="469900" indent="-228600">
              <a:lnSpc>
                <a:spcPct val="100000"/>
              </a:lnSpc>
              <a:buAutoNum type="arabicPeriod" startAt="2"/>
              <a:tabLst>
                <a:tab pos="469900" algn="l"/>
              </a:tabLst>
            </a:pPr>
            <a:r>
              <a:rPr sz="1200" b="1" spc="-10" dirty="0">
                <a:latin typeface="Calibri"/>
                <a:cs typeface="Calibri"/>
              </a:rPr>
              <a:t>DISTILLATION </a:t>
            </a:r>
            <a:r>
              <a:rPr sz="1200" b="1" dirty="0">
                <a:latin typeface="Calibri"/>
                <a:cs typeface="Calibri"/>
              </a:rPr>
              <a:t>UNIT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ASTM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D86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IP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123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latin typeface="Calibri"/>
                <a:cs typeface="Calibri"/>
              </a:rPr>
              <a:t>PROCEDURE: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810" cy="588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Fill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chamber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distillation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unit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cool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it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ts val="1689"/>
              </a:lnSpc>
              <a:spcBef>
                <a:spcPts val="85"/>
              </a:spcBef>
            </a:pPr>
            <a:r>
              <a:rPr sz="1200" dirty="0">
                <a:latin typeface="Calibri"/>
                <a:cs typeface="Calibri"/>
              </a:rPr>
              <a:t>flows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pipe.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Note: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Ice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distillation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e.g., </a:t>
            </a:r>
            <a:r>
              <a:rPr sz="1200" dirty="0">
                <a:latin typeface="Calibri"/>
                <a:cs typeface="Calibri"/>
              </a:rPr>
              <a:t>PMS,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Naphtha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etc.</a:t>
            </a:r>
            <a:endParaRPr sz="1200">
              <a:latin typeface="Calibri"/>
              <a:cs typeface="Calibri"/>
            </a:endParaRPr>
          </a:p>
          <a:p>
            <a:pPr marL="12700" marR="14604" algn="just">
              <a:lnSpc>
                <a:spcPct val="116700"/>
              </a:lnSpc>
              <a:spcBef>
                <a:spcPts val="915"/>
              </a:spcBef>
            </a:pPr>
            <a:r>
              <a:rPr sz="1200" dirty="0">
                <a:latin typeface="Calibri"/>
                <a:cs typeface="Calibri"/>
              </a:rPr>
              <a:t>Take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round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bottom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flask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measuring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cylinder,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rinse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them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properly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you </a:t>
            </a:r>
            <a:r>
              <a:rPr sz="1200" dirty="0">
                <a:latin typeface="Calibri"/>
                <a:cs typeface="Calibri"/>
              </a:rPr>
              <a:t>intended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work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 and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drain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 completely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sample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turning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flask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upside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down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on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rack.</a:t>
            </a:r>
            <a:endParaRPr sz="1200">
              <a:latin typeface="Calibri"/>
              <a:cs typeface="Calibri"/>
            </a:endParaRPr>
          </a:p>
          <a:p>
            <a:pPr marL="12700" marR="13970" algn="just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With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aid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measuring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cylinder,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100ml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pour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distillation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neatly.</a:t>
            </a:r>
            <a:endParaRPr sz="1200">
              <a:latin typeface="Calibri"/>
              <a:cs typeface="Calibri"/>
            </a:endParaRPr>
          </a:p>
          <a:p>
            <a:pPr marL="12700" marR="11430" algn="just">
              <a:lnSpc>
                <a:spcPct val="1170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Open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distillation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chamber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filled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flask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appropriate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ceramic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sitter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that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fits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base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flask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perfectly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fitting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fix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fume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channel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pipe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hole </a:t>
            </a:r>
            <a:r>
              <a:rPr sz="1200" dirty="0">
                <a:latin typeface="Calibri"/>
                <a:cs typeface="Calibri"/>
              </a:rPr>
              <a:t>were 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pass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 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constructed 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distillation unit with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aid of 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cork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hold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0" dirty="0">
                <a:latin typeface="Calibri"/>
                <a:cs typeface="Calibri"/>
              </a:rPr>
              <a:t> tightly</a:t>
            </a:r>
            <a:endParaRPr sz="1200">
              <a:latin typeface="Calibri"/>
              <a:cs typeface="Calibri"/>
            </a:endParaRPr>
          </a:p>
          <a:p>
            <a:pPr marL="12700" marR="6350" algn="just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With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cork,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appropriate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thermometer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top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distillation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flask </a:t>
            </a:r>
            <a:r>
              <a:rPr sz="1200" dirty="0">
                <a:latin typeface="Calibri"/>
                <a:cs typeface="Calibri"/>
              </a:rPr>
              <a:t>firmly.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always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thermometer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graduated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400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degrees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Celsius.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Plug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25" dirty="0">
                <a:latin typeface="Calibri"/>
                <a:cs typeface="Calibri"/>
              </a:rPr>
              <a:t> on</a:t>
            </a:r>
            <a:endParaRPr sz="1200">
              <a:latin typeface="Calibri"/>
              <a:cs typeface="Calibri"/>
            </a:endParaRPr>
          </a:p>
          <a:p>
            <a:pPr marL="12700" marR="13335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Switch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light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see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distillate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cylinder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placed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side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10" dirty="0">
                <a:latin typeface="Calibri"/>
                <a:cs typeface="Calibri"/>
              </a:rPr>
              <a:t> clearly</a:t>
            </a:r>
            <a:endParaRPr sz="1200">
              <a:latin typeface="Calibri"/>
              <a:cs typeface="Calibri"/>
            </a:endParaRPr>
          </a:p>
          <a:p>
            <a:pPr marL="12700" marR="13970" algn="just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Regulate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source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required voltage 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using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voltage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regulator.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Note: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PMS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set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150volt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heavy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voltage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200volt</a:t>
            </a:r>
            <a:endParaRPr sz="1200">
              <a:latin typeface="Calibri"/>
              <a:cs typeface="Calibri"/>
            </a:endParaRPr>
          </a:p>
          <a:p>
            <a:pPr marL="12700" marR="6985" algn="just">
              <a:lnSpc>
                <a:spcPct val="1171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Take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readings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follows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initial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boiling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point(0c),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@5ml,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10,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50ml,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90ml, </a:t>
            </a:r>
            <a:r>
              <a:rPr sz="1200" dirty="0">
                <a:latin typeface="Calibri"/>
                <a:cs typeface="Calibri"/>
              </a:rPr>
              <a:t>volume(ml)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PMS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recovery@700c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@1250c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@1800c,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AGO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@2000c,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@3570c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boiling point(0c)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218044"/>
            <a:ext cx="5963285" cy="187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3.</a:t>
            </a:r>
            <a:r>
              <a:rPr sz="1200" spc="14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SULFUR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ASTM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4294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IP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136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spc="-10" dirty="0">
                <a:latin typeface="Calibri"/>
                <a:cs typeface="Calibri"/>
              </a:rPr>
              <a:t>PROCEDURE: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Plug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socket,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instruction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digital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screen </a:t>
            </a:r>
            <a:r>
              <a:rPr sz="1200" dirty="0">
                <a:latin typeface="Calibri"/>
                <a:cs typeface="Calibri"/>
              </a:rPr>
              <a:t>telling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top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enter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start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warming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usually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takes 30mins.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Prepare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sulfur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nylon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5ml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want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analyze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pour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prepared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cup.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810" cy="525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Place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-10" dirty="0">
                <a:latin typeface="Calibri"/>
                <a:cs typeface="Calibri"/>
              </a:rPr>
              <a:t> containing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10" dirty="0">
                <a:latin typeface="Calibri"/>
                <a:cs typeface="Calibri"/>
              </a:rPr>
              <a:t> chamber</a:t>
            </a:r>
            <a:endParaRPr sz="1200">
              <a:latin typeface="Calibri"/>
              <a:cs typeface="Calibri"/>
            </a:endParaRPr>
          </a:p>
          <a:p>
            <a:pPr marL="12700" marR="14604" algn="just">
              <a:lnSpc>
                <a:spcPct val="1171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Select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measurement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instructed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screen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start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enter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key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 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measure 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sample. Note;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 3 times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every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60sec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average </a:t>
            </a:r>
            <a:r>
              <a:rPr sz="1200" spc="-10" dirty="0">
                <a:latin typeface="Calibri"/>
                <a:cs typeface="Calibri"/>
              </a:rPr>
              <a:t>(total </a:t>
            </a:r>
            <a:r>
              <a:rPr sz="1200" dirty="0">
                <a:latin typeface="Calibri"/>
                <a:cs typeface="Calibri"/>
              </a:rPr>
              <a:t>sulfur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content)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calculated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prints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equipment.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200" dirty="0">
                <a:latin typeface="Calibri"/>
                <a:cs typeface="Calibri"/>
              </a:rPr>
              <a:t>Discard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unplug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safety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reasons.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90"/>
              </a:spcBef>
            </a:pPr>
            <a:endParaRPr sz="1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4.</a:t>
            </a:r>
            <a:r>
              <a:rPr sz="1200" b="1" spc="120" dirty="0">
                <a:latin typeface="Calibri"/>
                <a:cs typeface="Calibri"/>
              </a:rPr>
              <a:t>  </a:t>
            </a:r>
            <a:r>
              <a:rPr sz="1200" b="1" dirty="0">
                <a:latin typeface="Calibri"/>
                <a:cs typeface="Calibri"/>
              </a:rPr>
              <a:t>COLOR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COMPARATOR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TESTER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ASTM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D1500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IP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196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latin typeface="Calibri"/>
                <a:cs typeface="Calibri"/>
              </a:rPr>
              <a:t>PROCEDURE: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Open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compartment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top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bring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empty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glass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left- </a:t>
            </a:r>
            <a:r>
              <a:rPr sz="1200" dirty="0">
                <a:latin typeface="Calibri"/>
                <a:cs typeface="Calibri"/>
              </a:rPr>
              <a:t>hand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side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leaving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standard</a:t>
            </a:r>
            <a:endParaRPr sz="1200">
              <a:latin typeface="Calibri"/>
              <a:cs typeface="Calibri"/>
            </a:endParaRPr>
          </a:p>
          <a:p>
            <a:pPr marL="12700" marR="1934210">
              <a:lnSpc>
                <a:spcPct val="186700"/>
              </a:lnSpc>
            </a:pPr>
            <a:r>
              <a:rPr sz="1200" dirty="0">
                <a:latin typeface="Calibri"/>
                <a:cs typeface="Calibri"/>
              </a:rPr>
              <a:t>Rinse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glass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about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75ml. </a:t>
            </a:r>
            <a:r>
              <a:rPr sz="1200" dirty="0">
                <a:latin typeface="Calibri"/>
                <a:cs typeface="Calibri"/>
              </a:rPr>
              <a:t>Insert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compartment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close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lid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200" dirty="0">
                <a:latin typeface="Calibri"/>
                <a:cs typeface="Calibri"/>
              </a:rPr>
              <a:t>Plug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25" dirty="0">
                <a:latin typeface="Calibri"/>
                <a:cs typeface="Calibri"/>
              </a:rPr>
              <a:t> on</a:t>
            </a:r>
            <a:endParaRPr sz="1200">
              <a:latin typeface="Calibri"/>
              <a:cs typeface="Calibri"/>
            </a:endParaRPr>
          </a:p>
          <a:p>
            <a:pPr marL="12700" marR="9525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On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regulating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adjustment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knob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right-</a:t>
            </a:r>
            <a:r>
              <a:rPr sz="1200" dirty="0">
                <a:latin typeface="Calibri"/>
                <a:cs typeface="Calibri"/>
              </a:rPr>
              <a:t>hand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side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compare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color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best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matches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viewing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monocular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lens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equipment</a:t>
            </a:r>
            <a:endParaRPr sz="1200">
              <a:latin typeface="Calibri"/>
              <a:cs typeface="Calibri"/>
            </a:endParaRPr>
          </a:p>
          <a:p>
            <a:pPr marL="12700" marR="15240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Note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 the number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screen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trace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equivalent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value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color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chat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color</a:t>
            </a:r>
            <a:r>
              <a:rPr sz="1200" spc="-10" dirty="0">
                <a:latin typeface="Calibri"/>
                <a:cs typeface="Calibri"/>
              </a:rPr>
              <a:t> result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Remove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replace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equipment.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728841"/>
            <a:ext cx="5963285" cy="237172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340"/>
              </a:spcBef>
            </a:pPr>
            <a:r>
              <a:rPr sz="1200" b="1" dirty="0">
                <a:latin typeface="Calibri"/>
                <a:cs typeface="Calibri"/>
              </a:rPr>
              <a:t>5.</a:t>
            </a:r>
            <a:r>
              <a:rPr sz="1200" b="1" spc="130" dirty="0">
                <a:latin typeface="Calibri"/>
                <a:cs typeface="Calibri"/>
              </a:rPr>
              <a:t>  </a:t>
            </a:r>
            <a:r>
              <a:rPr sz="1200" b="1" dirty="0">
                <a:latin typeface="Calibri"/>
                <a:cs typeface="Calibri"/>
              </a:rPr>
              <a:t>FLASH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POINT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TESTER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ASTM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93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D92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latin typeface="Calibri"/>
                <a:cs typeface="Calibri"/>
              </a:rPr>
              <a:t>PROCEDURE: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200" dirty="0">
                <a:latin typeface="Calibri"/>
                <a:cs typeface="Calibri"/>
              </a:rPr>
              <a:t>Open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compartment,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rinse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properly</a:t>
            </a:r>
            <a:endParaRPr sz="1200">
              <a:latin typeface="Calibri"/>
              <a:cs typeface="Calibri"/>
            </a:endParaRPr>
          </a:p>
          <a:p>
            <a:pPr marL="12700" marR="485775">
              <a:lnSpc>
                <a:spcPct val="186700"/>
              </a:lnSpc>
            </a:pPr>
            <a:r>
              <a:rPr sz="1200" dirty="0">
                <a:latin typeface="Calibri"/>
                <a:cs typeface="Calibri"/>
              </a:rPr>
              <a:t>Fill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replace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compartment </a:t>
            </a:r>
            <a:r>
              <a:rPr sz="1200" dirty="0">
                <a:latin typeface="Calibri"/>
                <a:cs typeface="Calibri"/>
              </a:rPr>
              <a:t>Close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insert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thermometer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holder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lid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Connect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cylinder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appropriately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spark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flame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right place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latin typeface="Calibri"/>
                <a:cs typeface="Calibri"/>
              </a:rPr>
              <a:t>Plug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switch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on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8065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Regulate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voltage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200v</a:t>
            </a:r>
            <a:endParaRPr sz="1200">
              <a:latin typeface="Calibri"/>
              <a:cs typeface="Calibri"/>
            </a:endParaRPr>
          </a:p>
          <a:p>
            <a:pPr marL="12700" marR="422275">
              <a:lnSpc>
                <a:spcPct val="186700"/>
              </a:lnSpc>
            </a:pPr>
            <a:r>
              <a:rPr sz="1200" dirty="0">
                <a:latin typeface="Calibri"/>
                <a:cs typeface="Calibri"/>
              </a:rPr>
              <a:t>Continue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flashing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every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minute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twisting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turner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until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flashes </a:t>
            </a:r>
            <a:r>
              <a:rPr sz="1200" dirty="0">
                <a:latin typeface="Calibri"/>
                <a:cs typeface="Calibri"/>
              </a:rPr>
              <a:t>Record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wish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flashes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flash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point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result.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75"/>
              </a:spcBef>
            </a:pPr>
            <a:endParaRPr sz="1200">
              <a:latin typeface="Calibri"/>
              <a:cs typeface="Calibri"/>
            </a:endParaRPr>
          </a:p>
          <a:p>
            <a:pPr marL="469900" indent="-228600">
              <a:lnSpc>
                <a:spcPct val="100000"/>
              </a:lnSpc>
              <a:buAutoNum type="arabicPeriod" startAt="6"/>
              <a:tabLst>
                <a:tab pos="469900" algn="l"/>
              </a:tabLst>
            </a:pPr>
            <a:r>
              <a:rPr sz="1200" b="1" dirty="0">
                <a:latin typeface="Calibri"/>
                <a:cs typeface="Calibri"/>
              </a:rPr>
              <a:t>REID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VAPOUR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PRESURE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TESTER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ASTM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D323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latin typeface="Calibri"/>
                <a:cs typeface="Calibri"/>
              </a:rPr>
              <a:t>PROCEDURE: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Fill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bath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least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25.5mm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higher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top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9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gas </a:t>
            </a:r>
            <a:r>
              <a:rPr sz="1200" spc="-10" dirty="0">
                <a:latin typeface="Calibri"/>
                <a:cs typeface="Calibri"/>
              </a:rPr>
              <a:t>compartment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200" dirty="0">
                <a:latin typeface="Calibri"/>
                <a:cs typeface="Calibri"/>
              </a:rPr>
              <a:t>Plug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switch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heating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element</a:t>
            </a:r>
            <a:r>
              <a:rPr sz="1200" spc="-25" dirty="0">
                <a:latin typeface="Calibri"/>
                <a:cs typeface="Calibri"/>
              </a:rPr>
              <a:t> on</a:t>
            </a:r>
            <a:endParaRPr sz="1200">
              <a:latin typeface="Calibri"/>
              <a:cs typeface="Calibri"/>
            </a:endParaRPr>
          </a:p>
          <a:p>
            <a:pPr marL="12700" marR="13970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Set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bath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37.80c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wait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until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attained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at </a:t>
            </a:r>
            <a:r>
              <a:rPr sz="1200" dirty="0">
                <a:latin typeface="Calibri"/>
                <a:cs typeface="Calibri"/>
              </a:rPr>
              <a:t>stable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37.80c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±0.10c.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Take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pressure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bomb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(Manometer) from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 compartment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having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gauge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top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200" dirty="0">
                <a:latin typeface="Calibri"/>
                <a:cs typeface="Calibri"/>
              </a:rPr>
              <a:t>Loose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lower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pressure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bomb(manometer),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tightly.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99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Turn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upside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down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shake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about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times,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should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done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quickly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spc="-10" dirty="0">
                <a:latin typeface="Calibri"/>
                <a:cs typeface="Calibri"/>
              </a:rPr>
              <a:t>maximum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5mins.</a:t>
            </a:r>
            <a:endParaRPr sz="1200">
              <a:latin typeface="Calibri"/>
              <a:cs typeface="Calibri"/>
            </a:endParaRPr>
          </a:p>
          <a:p>
            <a:pPr marL="12700" marR="12065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Put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manometer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leave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5mins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leakage,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knock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manometer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observe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readout</a:t>
            </a:r>
            <a:endParaRPr sz="1200">
              <a:latin typeface="Calibri"/>
              <a:cs typeface="Calibri"/>
            </a:endParaRPr>
          </a:p>
          <a:p>
            <a:pPr marL="12700" marR="7620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Take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manometer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again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turn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upside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down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shake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another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8times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place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-20" dirty="0">
                <a:latin typeface="Calibri"/>
                <a:cs typeface="Calibri"/>
              </a:rPr>
              <a:t> bath.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Do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repeatedly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three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5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shaking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observe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readout.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Read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last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pressure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output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accurately 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0.25kpa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record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value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un-corrected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vapor pressure.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manometer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turn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off</a:t>
            </a:r>
            <a:endParaRPr sz="1200">
              <a:latin typeface="Calibri"/>
              <a:cs typeface="Calibri"/>
            </a:endParaRPr>
          </a:p>
          <a:p>
            <a:pPr marL="12700" marR="2703195" indent="457834">
              <a:lnSpc>
                <a:spcPct val="185800"/>
              </a:lnSpc>
              <a:spcBef>
                <a:spcPts val="10"/>
              </a:spcBef>
              <a:buAutoNum type="arabicPeriod" startAt="7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KINEMATIC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VISCOMETER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TESTER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ASTM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D445 </a:t>
            </a:r>
            <a:r>
              <a:rPr sz="1200" spc="-10" dirty="0">
                <a:latin typeface="Calibri"/>
                <a:cs typeface="Calibri"/>
              </a:rPr>
              <a:t>PROCEDURE: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STEP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1: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Plug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socket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switch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button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on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6317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Switch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button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bath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required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temperature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400c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viscosity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@400c</a:t>
            </a:r>
            <a:endParaRPr sz="1200">
              <a:latin typeface="Calibri"/>
              <a:cs typeface="Calibri"/>
            </a:endParaRPr>
          </a:p>
          <a:p>
            <a:pPr marL="12700" marR="13335" algn="just">
              <a:lnSpc>
                <a:spcPct val="117500"/>
              </a:lnSpc>
              <a:spcBef>
                <a:spcPts val="994"/>
              </a:spcBef>
            </a:pP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stirrer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stirring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uniform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wait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until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it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achieved</a:t>
            </a:r>
            <a:endParaRPr sz="1200">
              <a:latin typeface="Calibri"/>
              <a:cs typeface="Calibri"/>
            </a:endParaRPr>
          </a:p>
          <a:p>
            <a:pPr marL="12700" marR="6985" algn="just">
              <a:lnSpc>
                <a:spcPct val="117000"/>
              </a:lnSpc>
              <a:spcBef>
                <a:spcPts val="990"/>
              </a:spcBef>
            </a:pP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sensor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reading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connected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bath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displayed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on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digital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screen of 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correspond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mercury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glass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thermometer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inserted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attain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accuracy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variation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between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two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reading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,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pressing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set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button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until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PV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changes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 SC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change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value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subtracting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adding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depending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variable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noticed between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glass </a:t>
            </a:r>
            <a:r>
              <a:rPr sz="1200" dirty="0">
                <a:latin typeface="Calibri"/>
                <a:cs typeface="Calibri"/>
              </a:rPr>
              <a:t>thermometer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sensor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reading.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Take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viscometer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tube(U-</a:t>
            </a:r>
            <a:r>
              <a:rPr sz="1200" dirty="0">
                <a:latin typeface="Calibri"/>
                <a:cs typeface="Calibri"/>
              </a:rPr>
              <a:t>tube)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pour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small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amount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lower </a:t>
            </a:r>
            <a:r>
              <a:rPr sz="1200" dirty="0">
                <a:latin typeface="Calibri"/>
                <a:cs typeface="Calibri"/>
              </a:rPr>
              <a:t>‘U’base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half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lower</a:t>
            </a:r>
            <a:r>
              <a:rPr sz="1200" spc="-20" dirty="0">
                <a:latin typeface="Calibri"/>
                <a:cs typeface="Calibri"/>
              </a:rPr>
              <a:t> bulb.</a:t>
            </a:r>
            <a:endParaRPr sz="1200">
              <a:latin typeface="Calibri"/>
              <a:cs typeface="Calibri"/>
            </a:endParaRPr>
          </a:p>
          <a:p>
            <a:pPr marL="12700" marR="14604" algn="just">
              <a:lnSpc>
                <a:spcPct val="1171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Clamp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viscometer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glass tube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clamp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chamber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top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bath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wait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15mins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allow 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uniform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temperature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water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bath.</a:t>
            </a:r>
            <a:endParaRPr sz="1200">
              <a:latin typeface="Calibri"/>
              <a:cs typeface="Calibri"/>
            </a:endParaRPr>
          </a:p>
          <a:p>
            <a:pPr marL="12700" marR="13970" algn="just">
              <a:lnSpc>
                <a:spcPct val="117500"/>
              </a:lnSpc>
              <a:spcBef>
                <a:spcPts val="985"/>
              </a:spcBef>
            </a:pPr>
            <a:r>
              <a:rPr sz="1200" dirty="0">
                <a:latin typeface="Calibri"/>
                <a:cs typeface="Calibri"/>
              </a:rPr>
              <a:t>With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aid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rubber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sucker,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suction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fill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middle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bulb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viscometer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tube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completely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half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first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bulb.</a:t>
            </a:r>
            <a:endParaRPr sz="1200">
              <a:latin typeface="Calibri"/>
              <a:cs typeface="Calibri"/>
            </a:endParaRPr>
          </a:p>
          <a:p>
            <a:pPr marL="12700" marR="12700" algn="just">
              <a:lnSpc>
                <a:spcPct val="1169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Hold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timer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allow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drain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down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slowly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half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first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bulb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when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gets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mark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between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first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second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(middle)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bulb,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start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timer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allow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continuously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flow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second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bulb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mark </a:t>
            </a:r>
            <a:r>
              <a:rPr sz="1200" dirty="0">
                <a:latin typeface="Calibri"/>
                <a:cs typeface="Calibri"/>
              </a:rPr>
              <a:t>under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second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bulb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immediately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achieved.</a:t>
            </a:r>
            <a:endParaRPr sz="1200">
              <a:latin typeface="Calibri"/>
              <a:cs typeface="Calibri"/>
            </a:endParaRPr>
          </a:p>
          <a:p>
            <a:pPr marL="12700" marR="13335" algn="just">
              <a:lnSpc>
                <a:spcPct val="117500"/>
              </a:lnSpc>
              <a:spcBef>
                <a:spcPts val="985"/>
              </a:spcBef>
            </a:pPr>
            <a:r>
              <a:rPr sz="1200" dirty="0">
                <a:latin typeface="Calibri"/>
                <a:cs typeface="Calibri"/>
              </a:rPr>
              <a:t>Record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(seconds)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suction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three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take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average time(seconds)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time,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Turn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equipment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calculate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viscosity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result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646669"/>
            <a:ext cx="3465195" cy="110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00"/>
              </a:spcBef>
            </a:pPr>
            <a:r>
              <a:rPr sz="1200" spc="-10" dirty="0">
                <a:solidFill>
                  <a:srgbClr val="17365D"/>
                </a:solidFill>
                <a:latin typeface="Cambria"/>
                <a:cs typeface="Cambria"/>
              </a:rPr>
              <a:t>Formula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ts val="1405"/>
              </a:lnSpc>
            </a:pP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Viscosity</a:t>
            </a:r>
            <a:r>
              <a:rPr sz="1200" spc="8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(V)</a:t>
            </a:r>
            <a:r>
              <a:rPr sz="1200" spc="229" dirty="0">
                <a:solidFill>
                  <a:srgbClr val="17365D"/>
                </a:solidFill>
                <a:latin typeface="Cambria"/>
                <a:cs typeface="Cambria"/>
              </a:rPr>
              <a:t> 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=</a:t>
            </a:r>
            <a:r>
              <a:rPr sz="1200" spc="7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25" dirty="0">
                <a:solidFill>
                  <a:srgbClr val="17365D"/>
                </a:solidFill>
                <a:latin typeface="Cambria"/>
                <a:cs typeface="Cambria"/>
              </a:rPr>
              <a:t>CXT</a:t>
            </a:r>
            <a:endParaRPr sz="1200">
              <a:latin typeface="Cambria"/>
              <a:cs typeface="Cambria"/>
            </a:endParaRPr>
          </a:p>
          <a:p>
            <a:pPr marL="12700" marR="980440">
              <a:lnSpc>
                <a:spcPts val="1420"/>
              </a:lnSpc>
              <a:spcBef>
                <a:spcPts val="45"/>
              </a:spcBef>
            </a:pP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Temperature</a:t>
            </a:r>
            <a:r>
              <a:rPr sz="1200" spc="14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T</a:t>
            </a:r>
            <a:r>
              <a:rPr sz="1200" spc="15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measurement</a:t>
            </a:r>
            <a:r>
              <a:rPr sz="1200" spc="15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17365D"/>
                </a:solidFill>
                <a:latin typeface="Cambria"/>
                <a:cs typeface="Cambria"/>
              </a:rPr>
              <a:t>obtain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Constant</a:t>
            </a:r>
            <a:r>
              <a:rPr sz="1200" spc="9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</a:t>
            </a:r>
            <a:r>
              <a:rPr sz="1200" spc="8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is</a:t>
            </a:r>
            <a:r>
              <a:rPr sz="1200" spc="9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given</a:t>
            </a:r>
            <a:r>
              <a:rPr sz="1200" spc="9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as</a:t>
            </a:r>
            <a:r>
              <a:rPr sz="1200" spc="9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20" dirty="0">
                <a:solidFill>
                  <a:srgbClr val="17365D"/>
                </a:solidFill>
                <a:latin typeface="Cambria"/>
                <a:cs typeface="Cambria"/>
              </a:rPr>
              <a:t>0.035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ts val="1340"/>
              </a:lnSpc>
            </a:pP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Kinematic</a:t>
            </a:r>
            <a:r>
              <a:rPr sz="1200" spc="10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Viscosity</a:t>
            </a:r>
            <a:r>
              <a:rPr sz="1200" spc="10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(µ)</a:t>
            </a:r>
            <a:r>
              <a:rPr sz="1200" spc="260" dirty="0">
                <a:solidFill>
                  <a:srgbClr val="17365D"/>
                </a:solidFill>
                <a:latin typeface="Cambria"/>
                <a:cs typeface="Cambria"/>
              </a:rPr>
              <a:t> 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=</a:t>
            </a:r>
            <a:r>
              <a:rPr sz="1200" spc="11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V*Density</a:t>
            </a:r>
            <a:r>
              <a:rPr sz="1200" spc="10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of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the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17365D"/>
                </a:solidFill>
                <a:latin typeface="Cambria"/>
                <a:cs typeface="Cambria"/>
              </a:rPr>
              <a:t>sample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ts val="1420"/>
              </a:lnSpc>
            </a:pP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The</a:t>
            </a:r>
            <a:r>
              <a:rPr sz="1200" spc="9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unit</a:t>
            </a:r>
            <a:r>
              <a:rPr sz="1200" spc="9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is</a:t>
            </a:r>
            <a:r>
              <a:rPr sz="1200" spc="9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centistoke</a:t>
            </a:r>
            <a:r>
              <a:rPr sz="1200" spc="114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(</a:t>
            </a:r>
            <a:r>
              <a:rPr sz="1200" spc="9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20" dirty="0">
                <a:solidFill>
                  <a:srgbClr val="17365D"/>
                </a:solidFill>
                <a:latin typeface="Cambria"/>
                <a:cs typeface="Cambria"/>
              </a:rPr>
              <a:t>CST)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6416" y="8790127"/>
            <a:ext cx="5981065" cy="12700"/>
          </a:xfrm>
          <a:custGeom>
            <a:avLst/>
            <a:gdLst/>
            <a:ahLst/>
            <a:cxnLst/>
            <a:rect l="l" t="t" r="r" b="b"/>
            <a:pathLst>
              <a:path w="5981065" h="12700">
                <a:moveTo>
                  <a:pt x="5981065" y="0"/>
                </a:moveTo>
                <a:lnTo>
                  <a:pt x="0" y="0"/>
                </a:lnTo>
                <a:lnTo>
                  <a:pt x="0" y="12192"/>
                </a:lnTo>
                <a:lnTo>
                  <a:pt x="5981065" y="12192"/>
                </a:lnTo>
                <a:lnTo>
                  <a:pt x="598106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9635" cy="804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108325" algn="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R="3086100" algn="r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DATA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REDUCTION,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VALIDATION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REPORTING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CROSS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CHECKS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FOR</a:t>
            </a:r>
            <a:r>
              <a:rPr sz="1200" b="1" spc="-10" dirty="0">
                <a:latin typeface="Calibri"/>
                <a:cs typeface="Calibri"/>
              </a:rPr>
              <a:t> CALCULATIONS </a:t>
            </a:r>
            <a:r>
              <a:rPr sz="1200" b="1" dirty="0">
                <a:latin typeface="Calibri"/>
                <a:cs typeface="Calibri"/>
              </a:rPr>
              <a:t>&amp;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TRANSCRIPTIONS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6700"/>
              </a:lnSpc>
            </a:pPr>
            <a:r>
              <a:rPr sz="1200" dirty="0">
                <a:latin typeface="Calibri"/>
                <a:cs typeface="Calibri"/>
              </a:rPr>
              <a:t>Data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generated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passes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various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stages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reporting.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All </a:t>
            </a:r>
            <a:r>
              <a:rPr sz="1200" dirty="0">
                <a:latin typeface="Calibri"/>
                <a:cs typeface="Calibri"/>
              </a:rPr>
              <a:t>raw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data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compiled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individual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chemist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operating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instrument,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which</a:t>
            </a:r>
            <a:endParaRPr sz="1200">
              <a:latin typeface="Calibri"/>
              <a:cs typeface="Calibri"/>
            </a:endParaRPr>
          </a:p>
          <a:p>
            <a:pPr marL="12700" marR="7620" algn="just">
              <a:lnSpc>
                <a:spcPct val="1169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are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submitted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4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manager.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checks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4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43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control </a:t>
            </a:r>
            <a:r>
              <a:rPr sz="1200" dirty="0">
                <a:latin typeface="Calibri"/>
                <a:cs typeface="Calibri"/>
              </a:rPr>
              <a:t>procedures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validates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data.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entered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into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computer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database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final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printed.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acting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chemist,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who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either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resubmits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for </a:t>
            </a:r>
            <a:r>
              <a:rPr sz="1200" dirty="0">
                <a:latin typeface="Calibri"/>
                <a:cs typeface="Calibri"/>
              </a:rPr>
              <a:t>changes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off.</a:t>
            </a:r>
            <a:endParaRPr sz="1200">
              <a:latin typeface="Calibri"/>
              <a:cs typeface="Calibri"/>
            </a:endParaRPr>
          </a:p>
          <a:p>
            <a:pPr marL="12700" marR="12065" algn="just">
              <a:lnSpc>
                <a:spcPct val="117100"/>
              </a:lnSpc>
              <a:spcBef>
                <a:spcPts val="995"/>
              </a:spcBef>
            </a:pPr>
            <a:r>
              <a:rPr sz="1200" dirty="0">
                <a:latin typeface="Calibri"/>
                <a:cs typeface="Calibri"/>
              </a:rPr>
              <a:t>Reports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posted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web site,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FAX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 requested.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posted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web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site,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email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confirmation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sent.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Reports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maintained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Access </a:t>
            </a:r>
            <a:r>
              <a:rPr sz="1200" dirty="0">
                <a:latin typeface="Calibri"/>
                <a:cs typeface="Calibri"/>
              </a:rPr>
              <a:t>database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original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copy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custody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form.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STANDARD</a:t>
            </a:r>
            <a:r>
              <a:rPr sz="1200" b="1" spc="-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TURN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AROUND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TIME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Rush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request,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rates:</a:t>
            </a:r>
            <a:endParaRPr sz="1200">
              <a:latin typeface="Calibri"/>
              <a:cs typeface="Calibri"/>
            </a:endParaRPr>
          </a:p>
          <a:p>
            <a:pPr marL="12700" marR="3605529">
              <a:lnSpc>
                <a:spcPct val="1863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Same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Analysis: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price </a:t>
            </a:r>
            <a:r>
              <a:rPr sz="1200" dirty="0">
                <a:latin typeface="Calibri"/>
                <a:cs typeface="Calibri"/>
              </a:rPr>
              <a:t>Next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Analysis: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price </a:t>
            </a:r>
            <a:r>
              <a:rPr sz="1200" dirty="0">
                <a:latin typeface="Calibri"/>
                <a:cs typeface="Calibri"/>
              </a:rPr>
              <a:t>Second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Analysis: </a:t>
            </a:r>
            <a:r>
              <a:rPr sz="1200" dirty="0">
                <a:latin typeface="Calibri"/>
                <a:cs typeface="Calibri"/>
              </a:rPr>
              <a:t>1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price</a:t>
            </a:r>
            <a:endParaRPr sz="1200">
              <a:latin typeface="Calibri"/>
              <a:cs typeface="Calibri"/>
            </a:endParaRPr>
          </a:p>
          <a:p>
            <a:pPr marL="12700" marR="10160">
              <a:lnSpc>
                <a:spcPct val="116700"/>
              </a:lnSpc>
              <a:spcBef>
                <a:spcPts val="1010"/>
              </a:spcBef>
            </a:pPr>
            <a:r>
              <a:rPr sz="1200" dirty="0">
                <a:latin typeface="Calibri"/>
                <a:cs typeface="Calibri"/>
              </a:rPr>
              <a:t>Rush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charges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billed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client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unless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agreed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upon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requesting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party </a:t>
            </a:r>
            <a:r>
              <a:rPr sz="1200" dirty="0">
                <a:latin typeface="Calibri"/>
                <a:cs typeface="Calibri"/>
              </a:rPr>
              <a:t>prior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submitted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laboratory.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Calibri"/>
                <a:cs typeface="Calibri"/>
              </a:rPr>
              <a:t>CORRECTION</a:t>
            </a:r>
            <a:r>
              <a:rPr sz="1200" b="1" dirty="0">
                <a:latin typeface="Calibri"/>
                <a:cs typeface="Calibri"/>
              </a:rPr>
              <a:t> OF </a:t>
            </a:r>
            <a:r>
              <a:rPr sz="1200" b="1" spc="-10" dirty="0">
                <a:latin typeface="Calibri"/>
                <a:cs typeface="Calibri"/>
              </a:rPr>
              <a:t>ERRORS</a:t>
            </a:r>
            <a:endParaRPr sz="1200">
              <a:latin typeface="Calibri"/>
              <a:cs typeface="Calibri"/>
            </a:endParaRPr>
          </a:p>
          <a:p>
            <a:pPr marL="12700" marR="10795" algn="just">
              <a:lnSpc>
                <a:spcPct val="116700"/>
              </a:lnSpc>
            </a:pPr>
            <a:r>
              <a:rPr sz="1200" dirty="0">
                <a:latin typeface="Calibri"/>
                <a:cs typeface="Calibri"/>
              </a:rPr>
              <a:t>Errors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generated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analysis/review/reporting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attributed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transcription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corrected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throughout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analytical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process.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analysis,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errors</a:t>
            </a:r>
            <a:endParaRPr sz="1200">
              <a:latin typeface="Calibri"/>
              <a:cs typeface="Calibri"/>
            </a:endParaRPr>
          </a:p>
          <a:p>
            <a:pPr marL="12700" marR="8255" algn="just">
              <a:lnSpc>
                <a:spcPct val="1169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can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occur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input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incorrect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concentration,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would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be </a:t>
            </a:r>
            <a:r>
              <a:rPr sz="1200" dirty="0">
                <a:latin typeface="Calibri"/>
                <a:cs typeface="Calibri"/>
              </a:rPr>
              <a:t>reflected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failing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non-linear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curve.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Analysts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trained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correct </a:t>
            </a:r>
            <a:r>
              <a:rPr sz="1200" dirty="0">
                <a:latin typeface="Calibri"/>
                <a:cs typeface="Calibri"/>
              </a:rPr>
              <a:t>these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errors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document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discrepancy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form</a:t>
            </a:r>
            <a:r>
              <a:rPr sz="1200" spc="2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7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dirty="0">
                <a:latin typeface="Calibri"/>
                <a:cs typeface="Calibri"/>
              </a:rPr>
              <a:t>corrected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bench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report.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error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reported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ascertain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whether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34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dirty="0">
                <a:latin typeface="Calibri"/>
                <a:cs typeface="Calibri"/>
              </a:rPr>
              <a:t>procedural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problem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occurring.</a:t>
            </a:r>
            <a:endParaRPr sz="1200">
              <a:latin typeface="Calibri"/>
              <a:cs typeface="Calibri"/>
            </a:endParaRPr>
          </a:p>
          <a:p>
            <a:pPr marL="12700" marR="7620" algn="just">
              <a:lnSpc>
                <a:spcPct val="1171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All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organic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reporting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generated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via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computer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manager,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upon </a:t>
            </a:r>
            <a:r>
              <a:rPr sz="1200" dirty="0">
                <a:latin typeface="Calibri"/>
                <a:cs typeface="Calibri"/>
              </a:rPr>
              <a:t>review,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generated.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Transcription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errors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generated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point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corrected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again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procedural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problems.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6416" y="2138426"/>
            <a:ext cx="5981065" cy="12700"/>
          </a:xfrm>
          <a:custGeom>
            <a:avLst/>
            <a:gdLst/>
            <a:ahLst/>
            <a:cxnLst/>
            <a:rect l="l" t="t" r="r" b="b"/>
            <a:pathLst>
              <a:path w="5981065" h="12700">
                <a:moveTo>
                  <a:pt x="5981065" y="0"/>
                </a:moveTo>
                <a:lnTo>
                  <a:pt x="0" y="0"/>
                </a:lnTo>
                <a:lnTo>
                  <a:pt x="0" y="12191"/>
                </a:lnTo>
                <a:lnTo>
                  <a:pt x="5981065" y="12191"/>
                </a:lnTo>
                <a:lnTo>
                  <a:pt x="598106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2004" y="855980"/>
            <a:ext cx="6015990" cy="700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KEY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PEOPLE</a:t>
            </a:r>
            <a:endParaRPr sz="1200">
              <a:latin typeface="Calibri"/>
              <a:cs typeface="Calibri"/>
            </a:endParaRPr>
          </a:p>
          <a:p>
            <a:pPr marL="12700" marR="4102100" algn="just">
              <a:lnSpc>
                <a:spcPts val="1400"/>
              </a:lnSpc>
              <a:spcBef>
                <a:spcPts val="1330"/>
              </a:spcBef>
            </a:pP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CHIEF</a:t>
            </a:r>
            <a:r>
              <a:rPr sz="1200" spc="14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EXECUTIVE</a:t>
            </a:r>
            <a:r>
              <a:rPr sz="1200" spc="15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17365D"/>
                </a:solidFill>
                <a:latin typeface="Cambria"/>
                <a:cs typeface="Cambria"/>
              </a:rPr>
              <a:t>OFFICER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AFANGA</a:t>
            </a:r>
            <a:r>
              <a:rPr sz="1200" spc="114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LEONARD</a:t>
            </a:r>
            <a:r>
              <a:rPr sz="1200" spc="114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20" dirty="0">
                <a:solidFill>
                  <a:srgbClr val="17365D"/>
                </a:solidFill>
                <a:latin typeface="Cambria"/>
                <a:cs typeface="Cambria"/>
              </a:rPr>
              <a:t>WODAR</a:t>
            </a:r>
            <a:endParaRPr sz="1200">
              <a:latin typeface="Cambria"/>
              <a:cs typeface="Cambria"/>
            </a:endParaRPr>
          </a:p>
          <a:p>
            <a:pPr marL="12700" marR="5080" algn="just">
              <a:lnSpc>
                <a:spcPct val="152600"/>
              </a:lnSpc>
              <a:spcBef>
                <a:spcPts val="1175"/>
              </a:spcBef>
            </a:pPr>
            <a:r>
              <a:rPr sz="1200" dirty="0">
                <a:latin typeface="Calibri"/>
                <a:cs typeface="Calibri"/>
              </a:rPr>
              <a:t>Afanga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graduate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Chemistry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University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Calabar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M.SC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degree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Applied </a:t>
            </a:r>
            <a:r>
              <a:rPr sz="1200" dirty="0">
                <a:latin typeface="Calibri"/>
                <a:cs typeface="Calibri"/>
              </a:rPr>
              <a:t>chemistry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University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Calabar,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apart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his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degree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chemistry,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Afanga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attended </a:t>
            </a:r>
            <a:r>
              <a:rPr sz="1200" dirty="0">
                <a:latin typeface="Calibri"/>
                <a:cs typeface="Calibri"/>
              </a:rPr>
              <a:t>several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professional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trainings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industrial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related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sector.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over </a:t>
            </a:r>
            <a:r>
              <a:rPr sz="1200" dirty="0">
                <a:latin typeface="Calibri"/>
                <a:cs typeface="Calibri"/>
              </a:rPr>
              <a:t>30years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working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experience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sector,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haven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started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his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career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with </a:t>
            </a:r>
            <a:r>
              <a:rPr sz="1200" dirty="0">
                <a:latin typeface="Calibri"/>
                <a:cs typeface="Calibri"/>
              </a:rPr>
              <a:t>Pipeline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marketing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system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2B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Mosimi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depot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Area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office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dirty="0">
                <a:latin typeface="Calibri"/>
                <a:cs typeface="Calibri"/>
              </a:rPr>
              <a:t>subsidiary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Nigeria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National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Petroleum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Company.</a:t>
            </a:r>
            <a:r>
              <a:rPr sz="1200" spc="3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later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joins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Sahara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Bulk</a:t>
            </a:r>
            <a:r>
              <a:rPr sz="1200" spc="3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Storage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dirty="0">
                <a:latin typeface="Calibri"/>
                <a:cs typeface="Calibri"/>
              </a:rPr>
              <a:t>subsidiary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Sahara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Energy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Group.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proceeded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Limited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still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serves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director.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joins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Rainoil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2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0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later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move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head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trade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marine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department.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works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Enegas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Power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trade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Marine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Manager.</a:t>
            </a:r>
            <a:endParaRPr sz="1200">
              <a:latin typeface="Calibri"/>
              <a:cs typeface="Calibri"/>
            </a:endParaRPr>
          </a:p>
          <a:p>
            <a:pPr marL="12700" marR="5715" algn="just">
              <a:lnSpc>
                <a:spcPct val="152600"/>
              </a:lnSpc>
              <a:spcBef>
                <a:spcPts val="994"/>
              </a:spcBef>
            </a:pPr>
            <a:r>
              <a:rPr sz="1200" dirty="0">
                <a:latin typeface="Calibri"/>
                <a:cs typeface="Calibri"/>
              </a:rPr>
              <a:t>Afanga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member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several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technical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organizations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various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government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private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committees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Nigeria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day-</a:t>
            </a:r>
            <a:r>
              <a:rPr sz="1200" spc="-10" dirty="0">
                <a:latin typeface="Calibri"/>
                <a:cs typeface="Calibri"/>
              </a:rPr>
              <a:t>to-</a:t>
            </a:r>
            <a:r>
              <a:rPr sz="1200" dirty="0">
                <a:latin typeface="Calibri"/>
                <a:cs typeface="Calibri"/>
              </a:rPr>
              <a:t>day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activities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oil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gas </a:t>
            </a:r>
            <a:r>
              <a:rPr sz="1200" spc="-10" dirty="0">
                <a:latin typeface="Calibri"/>
                <a:cs typeface="Calibri"/>
              </a:rPr>
              <a:t>industry.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EXECUTIVE</a:t>
            </a:r>
            <a:r>
              <a:rPr sz="12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DIRECTOR</a:t>
            </a:r>
            <a:r>
              <a:rPr sz="12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FINANCE</a:t>
            </a:r>
            <a:r>
              <a:rPr sz="12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12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6FC0"/>
                </a:solidFill>
                <a:latin typeface="Calibri"/>
                <a:cs typeface="Calibri"/>
              </a:rPr>
              <a:t>ADMINISTRATION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0"/>
              </a:spcBef>
            </a:pPr>
            <a:r>
              <a:rPr sz="1200" b="1" spc="50" dirty="0">
                <a:latin typeface="Trebuchet MS"/>
                <a:cs typeface="Trebuchet MS"/>
              </a:rPr>
              <a:t>MR.</a:t>
            </a:r>
            <a:r>
              <a:rPr sz="1200" b="1" spc="21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EJOVWOKE</a:t>
            </a:r>
            <a:r>
              <a:rPr sz="1200" b="1" spc="204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PAUL</a:t>
            </a:r>
            <a:r>
              <a:rPr sz="1200" b="1" spc="21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‘KIGHO</a:t>
            </a:r>
            <a:r>
              <a:rPr sz="1200" b="1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Tahoma"/>
                <a:cs typeface="Tahoma"/>
              </a:rPr>
              <a:t>holds</a:t>
            </a:r>
            <a:r>
              <a:rPr sz="1200" spc="19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19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Master’s</a:t>
            </a:r>
            <a:r>
              <a:rPr sz="1200" spc="20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195" dirty="0">
                <a:latin typeface="Tahoma"/>
                <a:cs typeface="Tahoma"/>
              </a:rPr>
              <a:t> </a:t>
            </a:r>
            <a:r>
              <a:rPr sz="1200" spc="-40" dirty="0">
                <a:latin typeface="Tahoma"/>
                <a:cs typeface="Tahoma"/>
              </a:rPr>
              <a:t>Business</a:t>
            </a:r>
            <a:r>
              <a:rPr sz="1200" spc="19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Administration</a:t>
            </a:r>
            <a:r>
              <a:rPr sz="1200" spc="204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from</a:t>
            </a:r>
            <a:r>
              <a:rPr sz="1200" spc="19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the</a:t>
            </a:r>
            <a:endParaRPr sz="1200">
              <a:latin typeface="Tahoma"/>
              <a:cs typeface="Tahoma"/>
            </a:endParaRPr>
          </a:p>
          <a:p>
            <a:pPr marL="12700" marR="49530" algn="just">
              <a:lnSpc>
                <a:spcPct val="114999"/>
              </a:lnSpc>
            </a:pPr>
            <a:r>
              <a:rPr sz="1200" dirty="0">
                <a:latin typeface="Tahoma"/>
                <a:cs typeface="Tahoma"/>
              </a:rPr>
              <a:t>Metropolitan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School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spc="-45" dirty="0">
                <a:latin typeface="Tahoma"/>
                <a:cs typeface="Tahoma"/>
              </a:rPr>
              <a:t>Business,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London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and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Bachelor’s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Degree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Computer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Sciences </a:t>
            </a:r>
            <a:r>
              <a:rPr sz="1200" dirty="0">
                <a:latin typeface="Tahoma"/>
                <a:cs typeface="Tahoma"/>
              </a:rPr>
              <a:t>at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Nnamdi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Azikiwe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University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Awka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Anambra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State,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Nigeria.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Mr.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‘Kigho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is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currently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Managing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Director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Trust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Inspection</a:t>
            </a:r>
            <a:r>
              <a:rPr sz="1200" spc="15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Services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Ltd,</a:t>
            </a:r>
            <a:r>
              <a:rPr sz="1200" spc="1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which</a:t>
            </a:r>
            <a:r>
              <a:rPr sz="1200" spc="15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capacity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he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has</a:t>
            </a:r>
            <a:r>
              <a:rPr sz="1200" spc="14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the </a:t>
            </a:r>
            <a:r>
              <a:rPr sz="1200" dirty="0">
                <a:latin typeface="Tahoma"/>
                <a:cs typeface="Tahoma"/>
              </a:rPr>
              <a:t>responsibility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overseeing</a:t>
            </a:r>
            <a:r>
              <a:rPr sz="1200" spc="15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16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day-</a:t>
            </a:r>
            <a:r>
              <a:rPr sz="1200" spc="-10" dirty="0">
                <a:latin typeface="Tahoma"/>
                <a:cs typeface="Tahoma"/>
              </a:rPr>
              <a:t>to-</a:t>
            </a:r>
            <a:r>
              <a:rPr sz="1200" dirty="0">
                <a:latin typeface="Tahoma"/>
                <a:cs typeface="Tahoma"/>
              </a:rPr>
              <a:t>day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running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1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company.</a:t>
            </a:r>
            <a:r>
              <a:rPr sz="1200" spc="1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Prior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joining</a:t>
            </a:r>
            <a:r>
              <a:rPr sz="1200" spc="15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the </a:t>
            </a:r>
            <a:r>
              <a:rPr sz="1200" dirty="0">
                <a:latin typeface="Tahoma"/>
                <a:cs typeface="Tahoma"/>
              </a:rPr>
              <a:t>company,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Mr.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‘Kigho</a:t>
            </a:r>
            <a:r>
              <a:rPr sz="1200" spc="434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had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worked</a:t>
            </a:r>
            <a:r>
              <a:rPr sz="1200" spc="4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various</a:t>
            </a:r>
            <a:r>
              <a:rPr sz="1200" spc="4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organizations,</a:t>
            </a:r>
            <a:r>
              <a:rPr sz="1200" spc="4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including</a:t>
            </a:r>
            <a:r>
              <a:rPr sz="1200" spc="45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Benny</a:t>
            </a:r>
            <a:r>
              <a:rPr sz="1200" spc="42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Paul </a:t>
            </a:r>
            <a:r>
              <a:rPr sz="1200" dirty="0">
                <a:latin typeface="Tahoma"/>
                <a:cs typeface="Tahoma"/>
              </a:rPr>
              <a:t>Petroleum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Nigeria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Limited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where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he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worked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at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managerial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level.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9635" cy="2859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Errors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generated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transcription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 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 managers’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 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hard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copy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are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often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corrected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QA/QC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striking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through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error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writing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correction.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Errors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identified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corrected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acting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chemist’s </a:t>
            </a:r>
            <a:r>
              <a:rPr sz="1200" dirty="0">
                <a:latin typeface="Calibri"/>
                <a:cs typeface="Calibri"/>
              </a:rPr>
              <a:t>review.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hard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copy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sent</a:t>
            </a:r>
            <a:r>
              <a:rPr sz="1200" spc="3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3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reporting</a:t>
            </a:r>
            <a:r>
              <a:rPr sz="1200" spc="3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correction</a:t>
            </a:r>
            <a:r>
              <a:rPr sz="1200" spc="37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spc="-10" dirty="0">
                <a:latin typeface="Calibri"/>
                <a:cs typeface="Calibri"/>
              </a:rPr>
              <a:t>regeneration.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75"/>
              </a:spcBef>
            </a:pP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200" b="1" spc="-10" dirty="0">
                <a:latin typeface="Calibri"/>
                <a:cs typeface="Calibri"/>
              </a:rPr>
              <a:t>RECORDKEEPING</a:t>
            </a:r>
            <a:r>
              <a:rPr sz="1200" b="1" spc="5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PRACTICES</a:t>
            </a:r>
            <a:endParaRPr sz="1200">
              <a:latin typeface="Calibri"/>
              <a:cs typeface="Calibri"/>
            </a:endParaRPr>
          </a:p>
          <a:p>
            <a:pPr marL="12700" marR="9525" algn="just">
              <a:lnSpc>
                <a:spcPts val="1960"/>
              </a:lnSpc>
              <a:spcBef>
                <a:spcPts val="50"/>
              </a:spcBef>
            </a:pPr>
            <a:r>
              <a:rPr sz="1200" b="1" i="1" spc="60" dirty="0">
                <a:latin typeface="Arial"/>
                <a:cs typeface="Arial"/>
              </a:rPr>
              <a:t>All</a:t>
            </a:r>
            <a:r>
              <a:rPr sz="1200" b="1" i="1" spc="114" dirty="0">
                <a:latin typeface="Arial"/>
                <a:cs typeface="Arial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generated</a:t>
            </a:r>
            <a:r>
              <a:rPr sz="1200" b="1" i="1" spc="125" dirty="0">
                <a:latin typeface="Arial"/>
                <a:cs typeface="Arial"/>
              </a:rPr>
              <a:t> </a:t>
            </a:r>
            <a:r>
              <a:rPr sz="1200" b="1" i="1" spc="75" dirty="0">
                <a:latin typeface="Arial"/>
                <a:cs typeface="Arial"/>
              </a:rPr>
              <a:t>reports</a:t>
            </a:r>
            <a:r>
              <a:rPr sz="1200" b="1" i="1" spc="125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are</a:t>
            </a:r>
            <a:r>
              <a:rPr sz="1200" b="1" i="1" spc="125" dirty="0">
                <a:latin typeface="Arial"/>
                <a:cs typeface="Arial"/>
              </a:rPr>
              <a:t> </a:t>
            </a:r>
            <a:r>
              <a:rPr sz="1200" b="1" i="1" spc="110" dirty="0">
                <a:latin typeface="Arial"/>
                <a:cs typeface="Arial"/>
              </a:rPr>
              <a:t>kept</a:t>
            </a:r>
            <a:r>
              <a:rPr sz="1200" b="1" i="1" spc="114" dirty="0">
                <a:latin typeface="Arial"/>
                <a:cs typeface="Arial"/>
              </a:rPr>
              <a:t> </a:t>
            </a:r>
            <a:r>
              <a:rPr sz="1200" b="1" i="1" spc="55" dirty="0">
                <a:latin typeface="Arial"/>
                <a:cs typeface="Arial"/>
              </a:rPr>
              <a:t>in</a:t>
            </a:r>
            <a:r>
              <a:rPr sz="1200" b="1" i="1" spc="125" dirty="0">
                <a:latin typeface="Arial"/>
                <a:cs typeface="Arial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an</a:t>
            </a:r>
            <a:r>
              <a:rPr sz="1200" b="1" i="1" spc="110" dirty="0">
                <a:latin typeface="Arial"/>
                <a:cs typeface="Arial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Access</a:t>
            </a:r>
            <a:r>
              <a:rPr sz="1200" b="1" i="1" spc="120" dirty="0">
                <a:latin typeface="Arial"/>
                <a:cs typeface="Arial"/>
              </a:rPr>
              <a:t> </a:t>
            </a:r>
            <a:r>
              <a:rPr sz="1200" b="1" i="1" spc="100" dirty="0">
                <a:latin typeface="Arial"/>
                <a:cs typeface="Arial"/>
              </a:rPr>
              <a:t>database</a:t>
            </a:r>
            <a:r>
              <a:rPr sz="1200" b="1" i="1" spc="114" dirty="0">
                <a:latin typeface="Arial"/>
                <a:cs typeface="Arial"/>
              </a:rPr>
              <a:t> </a:t>
            </a:r>
            <a:r>
              <a:rPr sz="1200" b="1" i="1" spc="55" dirty="0">
                <a:latin typeface="Arial"/>
                <a:cs typeface="Arial"/>
              </a:rPr>
              <a:t>in</a:t>
            </a:r>
            <a:r>
              <a:rPr sz="1200" b="1" i="1" spc="120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the</a:t>
            </a:r>
            <a:r>
              <a:rPr sz="1200" b="1" i="1" spc="125" dirty="0">
                <a:latin typeface="Arial"/>
                <a:cs typeface="Arial"/>
              </a:rPr>
              <a:t> </a:t>
            </a:r>
            <a:r>
              <a:rPr sz="1200" b="1" i="1" spc="70" dirty="0">
                <a:latin typeface="Arial"/>
                <a:cs typeface="Arial"/>
              </a:rPr>
              <a:t>laboratory </a:t>
            </a:r>
            <a:r>
              <a:rPr sz="1200" b="1" i="1" spc="60" dirty="0">
                <a:latin typeface="Arial"/>
                <a:cs typeface="Arial"/>
              </a:rPr>
              <a:t>for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130" dirty="0">
                <a:latin typeface="Arial"/>
                <a:cs typeface="Arial"/>
              </a:rPr>
              <a:t>a</a:t>
            </a:r>
            <a:r>
              <a:rPr sz="1200" b="1" i="1" spc="80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minimum</a:t>
            </a:r>
            <a:r>
              <a:rPr sz="1200" b="1" i="1" spc="8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of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100" dirty="0">
                <a:latin typeface="Arial"/>
                <a:cs typeface="Arial"/>
              </a:rPr>
              <a:t>three</a:t>
            </a:r>
            <a:r>
              <a:rPr sz="1200" b="1" i="1" spc="85" dirty="0">
                <a:latin typeface="Arial"/>
                <a:cs typeface="Arial"/>
              </a:rPr>
              <a:t> Years.</a:t>
            </a:r>
            <a:endParaRPr sz="1200">
              <a:latin typeface="Arial"/>
              <a:cs typeface="Arial"/>
            </a:endParaRPr>
          </a:p>
          <a:p>
            <a:pPr marL="12700" marR="8890" indent="50165" algn="just">
              <a:lnSpc>
                <a:spcPct val="135000"/>
              </a:lnSpc>
              <a:spcBef>
                <a:spcPts val="844"/>
              </a:spcBef>
            </a:pPr>
            <a:r>
              <a:rPr sz="1200" b="1" i="1" spc="60" dirty="0">
                <a:latin typeface="Arial"/>
                <a:cs typeface="Arial"/>
              </a:rPr>
              <a:t>Chain-</a:t>
            </a:r>
            <a:r>
              <a:rPr sz="1200" b="1" i="1" dirty="0">
                <a:latin typeface="Arial"/>
                <a:cs typeface="Arial"/>
              </a:rPr>
              <a:t>of-</a:t>
            </a:r>
            <a:r>
              <a:rPr sz="1200" b="1" i="1" spc="80" dirty="0">
                <a:latin typeface="Arial"/>
                <a:cs typeface="Arial"/>
              </a:rPr>
              <a:t>custody</a:t>
            </a:r>
            <a:r>
              <a:rPr sz="1200" b="1" i="1" spc="120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records</a:t>
            </a:r>
            <a:r>
              <a:rPr sz="1200" b="1" i="1" spc="145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are</a:t>
            </a:r>
            <a:r>
              <a:rPr sz="1200" b="1" i="1" spc="140" dirty="0">
                <a:latin typeface="Arial"/>
                <a:cs typeface="Arial"/>
              </a:rPr>
              <a:t> </a:t>
            </a:r>
            <a:r>
              <a:rPr sz="1200" b="1" i="1" spc="110" dirty="0">
                <a:latin typeface="Arial"/>
                <a:cs typeface="Arial"/>
              </a:rPr>
              <a:t>kept</a:t>
            </a:r>
            <a:r>
              <a:rPr sz="1200" b="1" i="1" spc="135" dirty="0">
                <a:latin typeface="Arial"/>
                <a:cs typeface="Arial"/>
              </a:rPr>
              <a:t> </a:t>
            </a:r>
            <a:r>
              <a:rPr sz="1200" b="1" i="1" spc="50" dirty="0">
                <a:latin typeface="Arial"/>
                <a:cs typeface="Arial"/>
              </a:rPr>
              <a:t>on</a:t>
            </a:r>
            <a:r>
              <a:rPr sz="1200" b="1" i="1" spc="140" dirty="0">
                <a:latin typeface="Arial"/>
                <a:cs typeface="Arial"/>
              </a:rPr>
              <a:t> </a:t>
            </a:r>
            <a:r>
              <a:rPr sz="1200" b="1" i="1" spc="75" dirty="0">
                <a:latin typeface="Arial"/>
                <a:cs typeface="Arial"/>
              </a:rPr>
              <a:t>file</a:t>
            </a:r>
            <a:r>
              <a:rPr sz="1200" b="1" i="1" spc="140" dirty="0">
                <a:latin typeface="Arial"/>
                <a:cs typeface="Arial"/>
              </a:rPr>
              <a:t> </a:t>
            </a:r>
            <a:r>
              <a:rPr sz="1200" b="1" i="1" spc="70" dirty="0">
                <a:latin typeface="Arial"/>
                <a:cs typeface="Arial"/>
              </a:rPr>
              <a:t>along</a:t>
            </a:r>
            <a:r>
              <a:rPr sz="1200" b="1" i="1" spc="145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with</a:t>
            </a:r>
            <a:r>
              <a:rPr sz="1200" b="1" i="1" spc="140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the</a:t>
            </a:r>
            <a:r>
              <a:rPr sz="1200" b="1" i="1" spc="140" dirty="0">
                <a:latin typeface="Arial"/>
                <a:cs typeface="Arial"/>
              </a:rPr>
              <a:t> </a:t>
            </a:r>
            <a:r>
              <a:rPr sz="1200" b="1" i="1" spc="125" dirty="0">
                <a:latin typeface="Arial"/>
                <a:cs typeface="Arial"/>
              </a:rPr>
              <a:t>raw</a:t>
            </a:r>
            <a:r>
              <a:rPr sz="1200" b="1" i="1" spc="135" dirty="0">
                <a:latin typeface="Arial"/>
                <a:cs typeface="Arial"/>
              </a:rPr>
              <a:t> </a:t>
            </a:r>
            <a:r>
              <a:rPr sz="1200" b="1" i="1" spc="110" dirty="0">
                <a:latin typeface="Arial"/>
                <a:cs typeface="Arial"/>
              </a:rPr>
              <a:t>data</a:t>
            </a:r>
            <a:r>
              <a:rPr sz="1200" b="1" i="1" spc="140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that </a:t>
            </a:r>
            <a:r>
              <a:rPr sz="1200" b="1" i="1" spc="125" dirty="0">
                <a:latin typeface="Arial"/>
                <a:cs typeface="Arial"/>
              </a:rPr>
              <a:t>was</a:t>
            </a:r>
            <a:r>
              <a:rPr sz="1200" b="1" i="1" spc="65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generated.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311522"/>
            <a:ext cx="5970270" cy="472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75" dirty="0">
                <a:latin typeface="Arial"/>
                <a:cs typeface="Arial"/>
              </a:rPr>
              <a:t>EQUIPMENT: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200">
              <a:latin typeface="Arial"/>
              <a:cs typeface="Arial"/>
            </a:endParaRPr>
          </a:p>
          <a:p>
            <a:pPr marL="469265" marR="5715" indent="-228600">
              <a:lnSpc>
                <a:spcPct val="117500"/>
              </a:lnSpc>
              <a:buFont typeface="Symbol"/>
              <a:buChar char=""/>
              <a:tabLst>
                <a:tab pos="469265" algn="l"/>
                <a:tab pos="520065" algn="l"/>
              </a:tabLst>
            </a:pP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80" dirty="0">
                <a:latin typeface="Arial"/>
                <a:cs typeface="Arial"/>
              </a:rPr>
              <a:t>Laboratory</a:t>
            </a:r>
            <a:r>
              <a:rPr sz="1200" b="1" i="1" spc="105" dirty="0">
                <a:latin typeface="Arial"/>
                <a:cs typeface="Arial"/>
              </a:rPr>
              <a:t>  </a:t>
            </a:r>
            <a:r>
              <a:rPr sz="1200" b="1" i="1" spc="95" dirty="0">
                <a:latin typeface="Arial"/>
                <a:cs typeface="Arial"/>
              </a:rPr>
              <a:t>Glassware,</a:t>
            </a:r>
            <a:r>
              <a:rPr sz="1200" b="1" i="1" spc="120" dirty="0">
                <a:latin typeface="Arial"/>
                <a:cs typeface="Arial"/>
              </a:rPr>
              <a:t>  </a:t>
            </a:r>
            <a:r>
              <a:rPr sz="1200" b="1" i="1" spc="90" dirty="0">
                <a:latin typeface="Arial"/>
                <a:cs typeface="Arial"/>
              </a:rPr>
              <a:t>plastic</a:t>
            </a:r>
            <a:r>
              <a:rPr sz="1200" b="1" i="1" spc="110" dirty="0">
                <a:latin typeface="Arial"/>
                <a:cs typeface="Arial"/>
              </a:rPr>
              <a:t>  </a:t>
            </a:r>
            <a:r>
              <a:rPr sz="1200" b="1" i="1" spc="114" dirty="0">
                <a:latin typeface="Arial"/>
                <a:cs typeface="Arial"/>
              </a:rPr>
              <a:t>ware,</a:t>
            </a:r>
            <a:r>
              <a:rPr sz="1200" b="1" i="1" spc="110" dirty="0">
                <a:latin typeface="Arial"/>
                <a:cs typeface="Arial"/>
              </a:rPr>
              <a:t>  </a:t>
            </a:r>
            <a:r>
              <a:rPr sz="1200" b="1" i="1" spc="75" dirty="0">
                <a:latin typeface="Arial"/>
                <a:cs typeface="Arial"/>
              </a:rPr>
              <a:t>utensils</a:t>
            </a:r>
            <a:r>
              <a:rPr sz="1200" b="1" i="1" spc="110" dirty="0">
                <a:latin typeface="Arial"/>
                <a:cs typeface="Arial"/>
              </a:rPr>
              <a:t>  </a:t>
            </a:r>
            <a:r>
              <a:rPr sz="1200" b="1" i="1" dirty="0">
                <a:latin typeface="Arial"/>
                <a:cs typeface="Arial"/>
              </a:rPr>
              <a:t>-</a:t>
            </a:r>
            <a:r>
              <a:rPr sz="1200" b="1" i="1" spc="110" dirty="0">
                <a:latin typeface="Arial"/>
                <a:cs typeface="Arial"/>
              </a:rPr>
              <a:t>  </a:t>
            </a:r>
            <a:r>
              <a:rPr sz="1200" b="1" i="1" spc="65" dirty="0">
                <a:latin typeface="Arial"/>
                <a:cs typeface="Arial"/>
              </a:rPr>
              <a:t>All</a:t>
            </a:r>
            <a:r>
              <a:rPr sz="1200" b="1" i="1" spc="114" dirty="0">
                <a:latin typeface="Arial"/>
                <a:cs typeface="Arial"/>
              </a:rPr>
              <a:t>  </a:t>
            </a:r>
            <a:r>
              <a:rPr sz="1200" b="1" i="1" spc="70" dirty="0">
                <a:latin typeface="Arial"/>
                <a:cs typeface="Arial"/>
              </a:rPr>
              <a:t>laboratory </a:t>
            </a:r>
            <a:r>
              <a:rPr sz="1200" b="1" i="1" spc="100" dirty="0">
                <a:latin typeface="Arial"/>
                <a:cs typeface="Arial"/>
              </a:rPr>
              <a:t>glassware</a:t>
            </a:r>
            <a:r>
              <a:rPr sz="1200" b="1" i="1" spc="65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and</a:t>
            </a:r>
            <a:endParaRPr sz="1200">
              <a:latin typeface="Arial"/>
              <a:cs typeface="Arial"/>
            </a:endParaRPr>
          </a:p>
          <a:p>
            <a:pPr marL="12700" marR="9525">
              <a:lnSpc>
                <a:spcPts val="1689"/>
              </a:lnSpc>
              <a:spcBef>
                <a:spcPts val="100"/>
              </a:spcBef>
            </a:pPr>
            <a:r>
              <a:rPr sz="1200" b="1" i="1" spc="90" dirty="0">
                <a:latin typeface="Arial"/>
                <a:cs typeface="Arial"/>
              </a:rPr>
              <a:t>Plastic</a:t>
            </a:r>
            <a:r>
              <a:rPr sz="1200" b="1" i="1" spc="190" dirty="0">
                <a:latin typeface="Arial"/>
                <a:cs typeface="Arial"/>
              </a:rPr>
              <a:t> </a:t>
            </a:r>
            <a:r>
              <a:rPr sz="1200" b="1" i="1" spc="114" dirty="0">
                <a:latin typeface="Arial"/>
                <a:cs typeface="Arial"/>
              </a:rPr>
              <a:t>ware,</a:t>
            </a:r>
            <a:r>
              <a:rPr sz="1200" b="1" i="1" spc="204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are</a:t>
            </a:r>
            <a:r>
              <a:rPr sz="1200" b="1" i="1" spc="210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resistant</a:t>
            </a:r>
            <a:r>
              <a:rPr sz="1200" b="1" i="1" spc="185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to</a:t>
            </a:r>
            <a:r>
              <a:rPr sz="1200" b="1" i="1" spc="200" dirty="0">
                <a:latin typeface="Arial"/>
                <a:cs typeface="Arial"/>
              </a:rPr>
              <a:t> </a:t>
            </a:r>
            <a:r>
              <a:rPr sz="1200" b="1" i="1" spc="65" dirty="0">
                <a:latin typeface="Arial"/>
                <a:cs typeface="Arial"/>
              </a:rPr>
              <a:t>corrosion,</a:t>
            </a:r>
            <a:r>
              <a:rPr sz="1200" b="1" i="1" spc="19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high</a:t>
            </a:r>
            <a:r>
              <a:rPr sz="1200" b="1" i="1" spc="200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temperature</a:t>
            </a:r>
            <a:r>
              <a:rPr sz="1200" b="1" i="1" spc="195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and</a:t>
            </a:r>
            <a:r>
              <a:rPr sz="1200" b="1" i="1" spc="200" dirty="0">
                <a:latin typeface="Arial"/>
                <a:cs typeface="Arial"/>
              </a:rPr>
              <a:t> </a:t>
            </a:r>
            <a:r>
              <a:rPr sz="1200" b="1" i="1" spc="70" dirty="0">
                <a:latin typeface="Arial"/>
                <a:cs typeface="Arial"/>
              </a:rPr>
              <a:t>routine </a:t>
            </a:r>
            <a:r>
              <a:rPr sz="1200" b="1" i="1" spc="80" dirty="0">
                <a:latin typeface="Arial"/>
                <a:cs typeface="Arial"/>
              </a:rPr>
              <a:t>cleaning.</a:t>
            </a:r>
            <a:r>
              <a:rPr sz="1200" b="1" i="1" spc="85" dirty="0">
                <a:latin typeface="Arial"/>
                <a:cs typeface="Arial"/>
              </a:rPr>
              <a:t> </a:t>
            </a:r>
            <a:r>
              <a:rPr sz="1200" b="1" i="1" spc="114" dirty="0">
                <a:latin typeface="Arial"/>
                <a:cs typeface="Arial"/>
              </a:rPr>
              <a:t>metal</a:t>
            </a:r>
            <a:r>
              <a:rPr sz="1200" b="1" i="1" spc="90" dirty="0">
                <a:latin typeface="Arial"/>
                <a:cs typeface="Arial"/>
              </a:rPr>
              <a:t> </a:t>
            </a:r>
            <a:r>
              <a:rPr sz="1200" b="1" i="1" spc="75" dirty="0">
                <a:latin typeface="Arial"/>
                <a:cs typeface="Arial"/>
              </a:rPr>
              <a:t>utensils</a:t>
            </a:r>
            <a:r>
              <a:rPr sz="1200" b="1" i="1" spc="90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are</a:t>
            </a:r>
            <a:endParaRPr sz="1200">
              <a:latin typeface="Arial"/>
              <a:cs typeface="Arial"/>
            </a:endParaRPr>
          </a:p>
          <a:p>
            <a:pPr marL="12700" marR="10795">
              <a:lnSpc>
                <a:spcPts val="1689"/>
              </a:lnSpc>
              <a:spcBef>
                <a:spcPts val="5"/>
              </a:spcBef>
            </a:pPr>
            <a:r>
              <a:rPr sz="1200" b="1" i="1" spc="110" dirty="0">
                <a:latin typeface="Arial"/>
                <a:cs typeface="Arial"/>
              </a:rPr>
              <a:t>Made</a:t>
            </a:r>
            <a:r>
              <a:rPr sz="1200" b="1" i="1" spc="27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of</a:t>
            </a:r>
            <a:r>
              <a:rPr sz="1200" b="1" i="1" spc="270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aluminum</a:t>
            </a:r>
            <a:r>
              <a:rPr sz="1200" b="1" i="1" spc="27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or</a:t>
            </a:r>
            <a:r>
              <a:rPr sz="1200" b="1" i="1" spc="265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stainless</a:t>
            </a:r>
            <a:r>
              <a:rPr sz="1200" b="1" i="1" spc="275" dirty="0">
                <a:latin typeface="Arial"/>
                <a:cs typeface="Arial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steel.</a:t>
            </a:r>
            <a:r>
              <a:rPr sz="1200" b="1" i="1" spc="260" dirty="0">
                <a:latin typeface="Arial"/>
                <a:cs typeface="Arial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Glassware</a:t>
            </a:r>
            <a:r>
              <a:rPr sz="1200" b="1" i="1" spc="280" dirty="0">
                <a:latin typeface="Arial"/>
                <a:cs typeface="Arial"/>
              </a:rPr>
              <a:t> </a:t>
            </a:r>
            <a:r>
              <a:rPr sz="1200" b="1" i="1" spc="65" dirty="0">
                <a:latin typeface="Arial"/>
                <a:cs typeface="Arial"/>
              </a:rPr>
              <a:t>is</a:t>
            </a:r>
            <a:r>
              <a:rPr sz="1200" b="1" i="1" spc="275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borosilicate</a:t>
            </a:r>
            <a:r>
              <a:rPr sz="1200" b="1" i="1" spc="265" dirty="0">
                <a:latin typeface="Arial"/>
                <a:cs typeface="Arial"/>
              </a:rPr>
              <a:t> </a:t>
            </a:r>
            <a:r>
              <a:rPr sz="1200" b="1" i="1" spc="65" dirty="0">
                <a:latin typeface="Arial"/>
                <a:cs typeface="Arial"/>
              </a:rPr>
              <a:t>glass </a:t>
            </a:r>
            <a:r>
              <a:rPr sz="1200" b="1" i="1" spc="80" dirty="0">
                <a:latin typeface="Arial"/>
                <a:cs typeface="Arial"/>
              </a:rPr>
              <a:t>and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55" dirty="0">
                <a:latin typeface="Arial"/>
                <a:cs typeface="Arial"/>
              </a:rPr>
              <a:t>is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95" dirty="0">
                <a:latin typeface="Arial"/>
                <a:cs typeface="Arial"/>
              </a:rPr>
              <a:t>free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of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70" dirty="0">
                <a:latin typeface="Arial"/>
                <a:cs typeface="Arial"/>
              </a:rPr>
              <a:t>chips,</a:t>
            </a:r>
            <a:r>
              <a:rPr sz="1200" b="1" i="1" spc="65" dirty="0">
                <a:latin typeface="Arial"/>
                <a:cs typeface="Arial"/>
              </a:rPr>
              <a:t> </a:t>
            </a:r>
            <a:r>
              <a:rPr sz="1200" b="1" i="1" spc="110" dirty="0">
                <a:latin typeface="Arial"/>
                <a:cs typeface="Arial"/>
              </a:rPr>
              <a:t>cracks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35" dirty="0"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12700" marR="8255">
              <a:lnSpc>
                <a:spcPts val="1689"/>
              </a:lnSpc>
              <a:spcBef>
                <a:spcPts val="5"/>
              </a:spcBef>
              <a:tabLst>
                <a:tab pos="654050" algn="l"/>
                <a:tab pos="1016635" algn="l"/>
                <a:tab pos="2049145" algn="l"/>
                <a:tab pos="3048000" algn="l"/>
                <a:tab pos="3590290" algn="l"/>
                <a:tab pos="3876675" algn="l"/>
                <a:tab pos="4476750" algn="l"/>
                <a:tab pos="4787265" algn="l"/>
                <a:tab pos="5809615" algn="l"/>
              </a:tabLst>
            </a:pPr>
            <a:r>
              <a:rPr sz="1200" b="1" i="1" spc="80" dirty="0">
                <a:latin typeface="Arial"/>
                <a:cs typeface="Arial"/>
              </a:rPr>
              <a:t>flaws.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35" dirty="0">
                <a:latin typeface="Arial"/>
                <a:cs typeface="Arial"/>
              </a:rPr>
              <a:t>All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80" dirty="0">
                <a:latin typeface="Arial"/>
                <a:cs typeface="Arial"/>
              </a:rPr>
              <a:t>volumetric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90" dirty="0">
                <a:latin typeface="Arial"/>
                <a:cs typeface="Arial"/>
              </a:rPr>
              <a:t>glassware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60" dirty="0">
                <a:latin typeface="Arial"/>
                <a:cs typeface="Arial"/>
              </a:rPr>
              <a:t>used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40" dirty="0">
                <a:latin typeface="Arial"/>
                <a:cs typeface="Arial"/>
              </a:rPr>
              <a:t>is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65" dirty="0">
                <a:latin typeface="Arial"/>
                <a:cs typeface="Arial"/>
              </a:rPr>
              <a:t>Class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30" dirty="0">
                <a:latin typeface="Arial"/>
                <a:cs typeface="Arial"/>
              </a:rPr>
              <a:t>A.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85" dirty="0">
                <a:latin typeface="Arial"/>
                <a:cs typeface="Arial"/>
              </a:rPr>
              <a:t>Glassware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40" dirty="0">
                <a:latin typeface="Arial"/>
                <a:cs typeface="Arial"/>
              </a:rPr>
              <a:t>is </a:t>
            </a:r>
            <a:r>
              <a:rPr sz="1200" b="1" i="1" spc="100" dirty="0">
                <a:latin typeface="Arial"/>
                <a:cs typeface="Arial"/>
              </a:rPr>
              <a:t>dedicated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to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110" dirty="0">
                <a:latin typeface="Arial"/>
                <a:cs typeface="Arial"/>
              </a:rPr>
              <a:t>each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section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of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7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689"/>
              </a:lnSpc>
              <a:spcBef>
                <a:spcPts val="5"/>
              </a:spcBef>
            </a:pPr>
            <a:r>
              <a:rPr sz="1200" b="1" i="1" spc="80" dirty="0">
                <a:latin typeface="Arial"/>
                <a:cs typeface="Arial"/>
              </a:rPr>
              <a:t>Laboratory,</a:t>
            </a:r>
            <a:r>
              <a:rPr sz="1200" b="1" i="1" spc="285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and</a:t>
            </a:r>
            <a:r>
              <a:rPr sz="1200" b="1" i="1" spc="290" dirty="0">
                <a:latin typeface="Arial"/>
                <a:cs typeface="Arial"/>
              </a:rPr>
              <a:t> </a:t>
            </a:r>
            <a:r>
              <a:rPr sz="1200" b="1" i="1" spc="50" dirty="0">
                <a:latin typeface="Arial"/>
                <a:cs typeface="Arial"/>
              </a:rPr>
              <a:t>no</a:t>
            </a:r>
            <a:r>
              <a:rPr sz="1200" b="1" i="1" spc="295" dirty="0">
                <a:latin typeface="Arial"/>
                <a:cs typeface="Arial"/>
              </a:rPr>
              <a:t> </a:t>
            </a:r>
            <a:r>
              <a:rPr sz="1200" b="1" i="1" spc="100" dirty="0">
                <a:latin typeface="Arial"/>
                <a:cs typeface="Arial"/>
              </a:rPr>
              <a:t>glassware</a:t>
            </a:r>
            <a:r>
              <a:rPr sz="1200" b="1" i="1" spc="290" dirty="0">
                <a:latin typeface="Arial"/>
                <a:cs typeface="Arial"/>
              </a:rPr>
              <a:t> </a:t>
            </a:r>
            <a:r>
              <a:rPr sz="1200" b="1" i="1" spc="65" dirty="0">
                <a:latin typeface="Arial"/>
                <a:cs typeface="Arial"/>
              </a:rPr>
              <a:t>is</a:t>
            </a:r>
            <a:r>
              <a:rPr sz="1200" b="1" i="1" spc="280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shared</a:t>
            </a:r>
            <a:r>
              <a:rPr sz="1200" b="1" i="1" spc="295" dirty="0">
                <a:latin typeface="Arial"/>
                <a:cs typeface="Arial"/>
              </a:rPr>
              <a:t> </a:t>
            </a:r>
            <a:r>
              <a:rPr sz="1200" b="1" i="1" spc="114" dirty="0">
                <a:latin typeface="Arial"/>
                <a:cs typeface="Arial"/>
              </a:rPr>
              <a:t>between</a:t>
            </a:r>
            <a:r>
              <a:rPr sz="1200" b="1" i="1" spc="290" dirty="0">
                <a:latin typeface="Arial"/>
                <a:cs typeface="Arial"/>
              </a:rPr>
              <a:t> </a:t>
            </a:r>
            <a:r>
              <a:rPr sz="1200" b="1" i="1" spc="50" dirty="0">
                <a:latin typeface="Arial"/>
                <a:cs typeface="Arial"/>
              </a:rPr>
              <a:t>sub-</a:t>
            </a:r>
            <a:r>
              <a:rPr sz="1200" b="1" i="1" spc="85" dirty="0">
                <a:latin typeface="Arial"/>
                <a:cs typeface="Arial"/>
              </a:rPr>
              <a:t>sections</a:t>
            </a:r>
            <a:r>
              <a:rPr sz="1200" b="1" i="1" spc="29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of</a:t>
            </a:r>
            <a:r>
              <a:rPr sz="1200" b="1" i="1" spc="295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the </a:t>
            </a:r>
            <a:r>
              <a:rPr sz="1200" b="1" i="1" spc="70" dirty="0">
                <a:latin typeface="Arial"/>
                <a:cs typeface="Arial"/>
              </a:rPr>
              <a:t>laboratory.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1200">
              <a:latin typeface="Arial"/>
              <a:cs typeface="Arial"/>
            </a:endParaRPr>
          </a:p>
          <a:p>
            <a:pPr marL="469265" marR="6350" indent="-228600">
              <a:lnSpc>
                <a:spcPct val="117500"/>
              </a:lnSpc>
              <a:buFont typeface="Symbol"/>
              <a:buChar char=""/>
              <a:tabLst>
                <a:tab pos="469265" algn="l"/>
                <a:tab pos="520065" algn="l"/>
                <a:tab pos="1819910" algn="l"/>
                <a:tab pos="2071370" algn="l"/>
                <a:tab pos="3226435" algn="l"/>
                <a:tab pos="4552950" algn="l"/>
                <a:tab pos="5023485" algn="l"/>
              </a:tabLst>
            </a:pP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70" dirty="0">
                <a:latin typeface="Arial"/>
                <a:cs typeface="Arial"/>
              </a:rPr>
              <a:t>Refrigerators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-50" dirty="0">
                <a:latin typeface="Arial"/>
                <a:cs typeface="Arial"/>
              </a:rPr>
              <a:t>-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75" dirty="0">
                <a:latin typeface="Arial"/>
                <a:cs typeface="Arial"/>
              </a:rPr>
              <a:t>refrigerator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90" dirty="0">
                <a:latin typeface="Arial"/>
                <a:cs typeface="Arial"/>
              </a:rPr>
              <a:t>temperatures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80" dirty="0">
                <a:latin typeface="Arial"/>
                <a:cs typeface="Arial"/>
              </a:rPr>
              <a:t>are</a:t>
            </a:r>
            <a:r>
              <a:rPr sz="1200" b="1" i="1" dirty="0">
                <a:latin typeface="Arial"/>
                <a:cs typeface="Arial"/>
              </a:rPr>
              <a:t>	</a:t>
            </a:r>
            <a:r>
              <a:rPr sz="1200" b="1" i="1" spc="85" dirty="0">
                <a:latin typeface="Arial"/>
                <a:cs typeface="Arial"/>
              </a:rPr>
              <a:t>maintained </a:t>
            </a:r>
            <a:r>
              <a:rPr sz="1200" b="1" i="1" spc="114" dirty="0">
                <a:latin typeface="Arial"/>
                <a:cs typeface="Arial"/>
              </a:rPr>
              <a:t>between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130" dirty="0">
                <a:latin typeface="Arial"/>
                <a:cs typeface="Arial"/>
              </a:rPr>
              <a:t>1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and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130" dirty="0">
                <a:latin typeface="Arial"/>
                <a:cs typeface="Arial"/>
              </a:rPr>
              <a:t>4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degrees</a:t>
            </a:r>
            <a:r>
              <a:rPr sz="1200" b="1" i="1" spc="65" dirty="0">
                <a:latin typeface="Arial"/>
                <a:cs typeface="Arial"/>
              </a:rPr>
              <a:t> </a:t>
            </a:r>
            <a:r>
              <a:rPr sz="1200" b="1" i="1" spc="40" dirty="0">
                <a:latin typeface="Arial"/>
                <a:cs typeface="Arial"/>
              </a:rPr>
              <a:t>C.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5"/>
              </a:spcBef>
              <a:buFont typeface="Symbol"/>
              <a:buChar char=""/>
            </a:pPr>
            <a:endParaRPr sz="1200">
              <a:latin typeface="Arial"/>
              <a:cs typeface="Arial"/>
            </a:endParaRPr>
          </a:p>
          <a:p>
            <a:pPr marL="469265" marR="6350" indent="-228600">
              <a:lnSpc>
                <a:spcPct val="117500"/>
              </a:lnSpc>
              <a:buFont typeface="Symbol"/>
              <a:buChar char=""/>
              <a:tabLst>
                <a:tab pos="469265" algn="l"/>
              </a:tabLst>
            </a:pPr>
            <a:r>
              <a:rPr sz="1200" b="1" i="1" spc="65" dirty="0">
                <a:latin typeface="Arial"/>
                <a:cs typeface="Arial"/>
              </a:rPr>
              <a:t>A</a:t>
            </a:r>
            <a:r>
              <a:rPr sz="1200" b="1" i="1" spc="125" dirty="0">
                <a:latin typeface="Arial"/>
                <a:cs typeface="Arial"/>
              </a:rPr>
              <a:t>  </a:t>
            </a:r>
            <a:r>
              <a:rPr sz="1200" b="1" i="1" spc="105" dirty="0">
                <a:latin typeface="Arial"/>
                <a:cs typeface="Arial"/>
              </a:rPr>
              <a:t>thermometer</a:t>
            </a:r>
            <a:r>
              <a:rPr sz="1200" b="1" i="1" spc="120" dirty="0">
                <a:latin typeface="Arial"/>
                <a:cs typeface="Arial"/>
              </a:rPr>
              <a:t>  </a:t>
            </a:r>
            <a:r>
              <a:rPr sz="1200" b="1" i="1" spc="105" dirty="0">
                <a:latin typeface="Arial"/>
                <a:cs typeface="Arial"/>
              </a:rPr>
              <a:t>with</a:t>
            </a:r>
            <a:r>
              <a:rPr sz="1200" b="1" i="1" spc="125" dirty="0">
                <a:latin typeface="Arial"/>
                <a:cs typeface="Arial"/>
              </a:rPr>
              <a:t>  </a:t>
            </a:r>
            <a:r>
              <a:rPr sz="1200" b="1" i="1" spc="105" dirty="0">
                <a:latin typeface="Arial"/>
                <a:cs typeface="Arial"/>
              </a:rPr>
              <a:t>the</a:t>
            </a:r>
            <a:r>
              <a:rPr sz="1200" b="1" i="1" spc="130" dirty="0">
                <a:latin typeface="Arial"/>
                <a:cs typeface="Arial"/>
              </a:rPr>
              <a:t>  </a:t>
            </a:r>
            <a:r>
              <a:rPr sz="1200" b="1" i="1" spc="55" dirty="0">
                <a:latin typeface="Arial"/>
                <a:cs typeface="Arial"/>
              </a:rPr>
              <a:t>bulb</a:t>
            </a:r>
            <a:r>
              <a:rPr sz="1200" b="1" i="1" spc="130" dirty="0">
                <a:latin typeface="Arial"/>
                <a:cs typeface="Arial"/>
              </a:rPr>
              <a:t>  </a:t>
            </a:r>
            <a:r>
              <a:rPr sz="1200" b="1" i="1" spc="95" dirty="0">
                <a:latin typeface="Arial"/>
                <a:cs typeface="Arial"/>
              </a:rPr>
              <a:t>immersed</a:t>
            </a:r>
            <a:r>
              <a:rPr sz="1200" b="1" i="1" spc="125" dirty="0">
                <a:latin typeface="Arial"/>
                <a:cs typeface="Arial"/>
              </a:rPr>
              <a:t>  </a:t>
            </a:r>
            <a:r>
              <a:rPr sz="1200" b="1" i="1" spc="55" dirty="0">
                <a:latin typeface="Arial"/>
                <a:cs typeface="Arial"/>
              </a:rPr>
              <a:t>in</a:t>
            </a:r>
            <a:r>
              <a:rPr sz="1200" b="1" i="1" spc="130" dirty="0">
                <a:latin typeface="Arial"/>
                <a:cs typeface="Arial"/>
              </a:rPr>
              <a:t>  </a:t>
            </a:r>
            <a:r>
              <a:rPr sz="1200" b="1" i="1" spc="55" dirty="0">
                <a:latin typeface="Arial"/>
                <a:cs typeface="Arial"/>
              </a:rPr>
              <a:t>liquid</a:t>
            </a:r>
            <a:r>
              <a:rPr sz="1200" b="1" i="1" spc="120" dirty="0">
                <a:latin typeface="Arial"/>
                <a:cs typeface="Arial"/>
              </a:rPr>
              <a:t>  </a:t>
            </a:r>
            <a:r>
              <a:rPr sz="1200" b="1" i="1" spc="65" dirty="0">
                <a:latin typeface="Arial"/>
                <a:cs typeface="Arial"/>
              </a:rPr>
              <a:t>is</a:t>
            </a:r>
            <a:r>
              <a:rPr sz="1200" b="1" i="1" spc="125" dirty="0">
                <a:latin typeface="Arial"/>
                <a:cs typeface="Arial"/>
              </a:rPr>
              <a:t>  </a:t>
            </a:r>
            <a:r>
              <a:rPr sz="1200" b="1" i="1" spc="80" dirty="0">
                <a:latin typeface="Arial"/>
                <a:cs typeface="Arial"/>
              </a:rPr>
              <a:t>used</a:t>
            </a:r>
            <a:r>
              <a:rPr sz="1200" b="1" i="1" spc="125" dirty="0">
                <a:latin typeface="Arial"/>
                <a:cs typeface="Arial"/>
              </a:rPr>
              <a:t>  </a:t>
            </a:r>
            <a:r>
              <a:rPr sz="1200" b="1" i="1" spc="-25" dirty="0">
                <a:latin typeface="Arial"/>
                <a:cs typeface="Arial"/>
              </a:rPr>
              <a:t>to </a:t>
            </a:r>
            <a:r>
              <a:rPr sz="1200" b="1" i="1" spc="80" dirty="0">
                <a:latin typeface="Arial"/>
                <a:cs typeface="Arial"/>
              </a:rPr>
              <a:t>monitor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100" dirty="0">
                <a:latin typeface="Arial"/>
                <a:cs typeface="Arial"/>
              </a:rPr>
              <a:t>the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temperature.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0"/>
              </a:spcBef>
              <a:buFont typeface="Symbol"/>
              <a:buChar char=""/>
            </a:pPr>
            <a:endParaRPr sz="1200">
              <a:latin typeface="Arial"/>
              <a:cs typeface="Arial"/>
            </a:endParaRPr>
          </a:p>
          <a:p>
            <a:pPr marL="469265" marR="6350" indent="-228600" algn="just">
              <a:lnSpc>
                <a:spcPct val="117500"/>
              </a:lnSpc>
              <a:spcBef>
                <a:spcPts val="5"/>
              </a:spcBef>
              <a:buFont typeface="Symbol"/>
              <a:buChar char=""/>
              <a:tabLst>
                <a:tab pos="469265" algn="l"/>
                <a:tab pos="518795" algn="l"/>
              </a:tabLst>
            </a:pPr>
            <a:r>
              <a:rPr sz="1200" dirty="0">
                <a:latin typeface="Arial"/>
                <a:cs typeface="Arial"/>
              </a:rPr>
              <a:t>	</a:t>
            </a:r>
            <a:r>
              <a:rPr sz="1200" b="1" i="1" spc="95" dirty="0">
                <a:latin typeface="Arial"/>
                <a:cs typeface="Arial"/>
              </a:rPr>
              <a:t>Sample</a:t>
            </a:r>
            <a:r>
              <a:rPr sz="1200" b="1" i="1" spc="204" dirty="0">
                <a:latin typeface="Arial"/>
                <a:cs typeface="Arial"/>
              </a:rPr>
              <a:t>  </a:t>
            </a:r>
            <a:r>
              <a:rPr sz="1200" b="1" i="1" spc="80" dirty="0">
                <a:latin typeface="Arial"/>
                <a:cs typeface="Arial"/>
              </a:rPr>
              <a:t>Containers</a:t>
            </a:r>
            <a:r>
              <a:rPr sz="1200" b="1" i="1" spc="215" dirty="0">
                <a:latin typeface="Arial"/>
                <a:cs typeface="Arial"/>
              </a:rPr>
              <a:t>  </a:t>
            </a:r>
            <a:r>
              <a:rPr sz="1200" b="1" i="1" dirty="0">
                <a:latin typeface="Arial"/>
                <a:cs typeface="Arial"/>
              </a:rPr>
              <a:t>–</a:t>
            </a:r>
            <a:r>
              <a:rPr sz="1200" b="1" i="1" spc="210" dirty="0">
                <a:latin typeface="Arial"/>
                <a:cs typeface="Arial"/>
              </a:rPr>
              <a:t>  </a:t>
            </a:r>
            <a:r>
              <a:rPr sz="1200" b="1" i="1" spc="85" dirty="0">
                <a:latin typeface="Arial"/>
                <a:cs typeface="Arial"/>
              </a:rPr>
              <a:t>Complimentary</a:t>
            </a:r>
            <a:r>
              <a:rPr sz="1200" b="1" i="1" spc="210" dirty="0">
                <a:latin typeface="Arial"/>
                <a:cs typeface="Arial"/>
              </a:rPr>
              <a:t>  </a:t>
            </a:r>
            <a:r>
              <a:rPr sz="1200" b="1" i="1" spc="100" dirty="0">
                <a:latin typeface="Arial"/>
                <a:cs typeface="Arial"/>
              </a:rPr>
              <a:t>sample</a:t>
            </a:r>
            <a:r>
              <a:rPr sz="1200" b="1" i="1" spc="204" dirty="0">
                <a:latin typeface="Arial"/>
                <a:cs typeface="Arial"/>
              </a:rPr>
              <a:t>  </a:t>
            </a:r>
            <a:r>
              <a:rPr sz="1200" b="1" i="1" spc="85" dirty="0">
                <a:latin typeface="Arial"/>
                <a:cs typeface="Arial"/>
              </a:rPr>
              <a:t>containers</a:t>
            </a:r>
            <a:r>
              <a:rPr sz="1200" b="1" i="1" spc="210" dirty="0">
                <a:latin typeface="Arial"/>
                <a:cs typeface="Arial"/>
              </a:rPr>
              <a:t>  </a:t>
            </a:r>
            <a:r>
              <a:rPr sz="1200" b="1" i="1" spc="80" dirty="0">
                <a:latin typeface="Arial"/>
                <a:cs typeface="Arial"/>
              </a:rPr>
              <a:t>are </a:t>
            </a:r>
            <a:r>
              <a:rPr sz="1200" b="1" i="1" spc="65" dirty="0">
                <a:latin typeface="Arial"/>
                <a:cs typeface="Arial"/>
              </a:rPr>
              <a:t>provided</a:t>
            </a:r>
            <a:r>
              <a:rPr sz="1200" b="1" i="1" spc="420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to</a:t>
            </a:r>
            <a:r>
              <a:rPr sz="1200" b="1" i="1" spc="425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all</a:t>
            </a:r>
            <a:r>
              <a:rPr sz="1200" b="1" i="1" spc="415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clients</a:t>
            </a:r>
            <a:r>
              <a:rPr sz="1200" b="1" i="1" spc="420" dirty="0">
                <a:latin typeface="Arial"/>
                <a:cs typeface="Arial"/>
              </a:rPr>
              <a:t> </a:t>
            </a:r>
            <a:r>
              <a:rPr sz="1200" b="1" i="1" spc="60" dirty="0">
                <a:latin typeface="Arial"/>
                <a:cs typeface="Arial"/>
              </a:rPr>
              <a:t>by</a:t>
            </a:r>
            <a:r>
              <a:rPr sz="1200" b="1" i="1" spc="425" dirty="0">
                <a:latin typeface="Arial"/>
                <a:cs typeface="Arial"/>
              </a:rPr>
              <a:t> </a:t>
            </a:r>
            <a:r>
              <a:rPr sz="1200" b="1" i="1" spc="70" dirty="0">
                <a:latin typeface="Arial"/>
                <a:cs typeface="Arial"/>
              </a:rPr>
              <a:t>synergy,</a:t>
            </a:r>
            <a:r>
              <a:rPr sz="1200" b="1" i="1" spc="430" dirty="0">
                <a:latin typeface="Arial"/>
                <a:cs typeface="Arial"/>
              </a:rPr>
              <a:t> </a:t>
            </a:r>
            <a:r>
              <a:rPr sz="1200" b="1" i="1" spc="75" dirty="0">
                <a:latin typeface="Arial"/>
                <a:cs typeface="Arial"/>
              </a:rPr>
              <a:t>When</a:t>
            </a:r>
            <a:r>
              <a:rPr sz="1200" b="1" i="1" spc="425" dirty="0">
                <a:latin typeface="Arial"/>
                <a:cs typeface="Arial"/>
              </a:rPr>
              <a:t> </a:t>
            </a:r>
            <a:r>
              <a:rPr sz="1200" b="1" i="1" spc="75" dirty="0">
                <a:latin typeface="Arial"/>
                <a:cs typeface="Arial"/>
              </a:rPr>
              <a:t>required,</a:t>
            </a:r>
            <a:r>
              <a:rPr sz="1200" b="1" i="1" spc="420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the</a:t>
            </a:r>
            <a:r>
              <a:rPr sz="1200" b="1" i="1" spc="425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sample containers</a:t>
            </a:r>
            <a:r>
              <a:rPr sz="1200" b="1" i="1" spc="70" dirty="0">
                <a:latin typeface="Arial"/>
                <a:cs typeface="Arial"/>
              </a:rPr>
              <a:t> </a:t>
            </a:r>
            <a:r>
              <a:rPr sz="1200" b="1" i="1" spc="105" dirty="0">
                <a:latin typeface="Arial"/>
                <a:cs typeface="Arial"/>
              </a:rPr>
              <a:t>are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65" dirty="0">
                <a:latin typeface="Arial"/>
                <a:cs typeface="Arial"/>
              </a:rPr>
              <a:t>pre-</a:t>
            </a:r>
            <a:r>
              <a:rPr sz="1200" b="1" i="1" spc="100" dirty="0">
                <a:latin typeface="Arial"/>
                <a:cs typeface="Arial"/>
              </a:rPr>
              <a:t>cleaned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80" dirty="0">
                <a:latin typeface="Arial"/>
                <a:cs typeface="Arial"/>
              </a:rPr>
              <a:t>according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90" dirty="0">
                <a:latin typeface="Arial"/>
                <a:cs typeface="Arial"/>
              </a:rPr>
              <a:t>to</a:t>
            </a:r>
            <a:r>
              <a:rPr sz="1200" b="1" i="1" spc="80" dirty="0">
                <a:latin typeface="Arial"/>
                <a:cs typeface="Arial"/>
              </a:rPr>
              <a:t> </a:t>
            </a:r>
            <a:r>
              <a:rPr sz="1200" b="1" i="1" spc="85" dirty="0">
                <a:latin typeface="Arial"/>
                <a:cs typeface="Arial"/>
              </a:rPr>
              <a:t>standard</a:t>
            </a:r>
            <a:r>
              <a:rPr sz="1200" b="1" i="1" spc="75" dirty="0">
                <a:latin typeface="Arial"/>
                <a:cs typeface="Arial"/>
              </a:rPr>
              <a:t> </a:t>
            </a:r>
            <a:r>
              <a:rPr sz="1200" b="1" i="1" spc="65" dirty="0">
                <a:latin typeface="Arial"/>
                <a:cs typeface="Arial"/>
              </a:rPr>
              <a:t>protocol.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546606"/>
            <a:ext cx="5965190" cy="302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USE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OF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PE's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INTERNAL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QC's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buAutoNum type="alphaUcPeriod"/>
              <a:tabLst>
                <a:tab pos="470534" algn="l"/>
              </a:tabLst>
            </a:pPr>
            <a:r>
              <a:rPr sz="1200" spc="-10" dirty="0">
                <a:latin typeface="Calibri"/>
                <a:cs typeface="Calibri"/>
              </a:rPr>
              <a:t>Source/frequency</a:t>
            </a:r>
            <a:endParaRPr sz="1200">
              <a:latin typeface="Calibri"/>
              <a:cs typeface="Calibri"/>
            </a:endParaRPr>
          </a:p>
          <a:p>
            <a:pPr marL="12700" marR="5715">
              <a:lnSpc>
                <a:spcPct val="101699"/>
              </a:lnSpc>
              <a:spcBef>
                <a:spcPts val="1465"/>
              </a:spcBef>
            </a:pPr>
            <a:r>
              <a:rPr sz="1200" dirty="0">
                <a:latin typeface="Calibri"/>
                <a:cs typeface="Calibri"/>
              </a:rPr>
              <a:t>Performance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evaluation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studies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include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ERA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biannual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performance.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All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performance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evaluation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studies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kept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file,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available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perusal.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Calibri"/>
              <a:cs typeface="Calibri"/>
            </a:endParaRPr>
          </a:p>
          <a:p>
            <a:pPr marL="167640" indent="-154940">
              <a:lnSpc>
                <a:spcPct val="100000"/>
              </a:lnSpc>
              <a:buAutoNum type="alphaUcPeriod" startAt="2"/>
              <a:tabLst>
                <a:tab pos="167640" algn="l"/>
              </a:tabLst>
            </a:pPr>
            <a:r>
              <a:rPr sz="1200" dirty="0">
                <a:latin typeface="Calibri"/>
                <a:cs typeface="Calibri"/>
              </a:rPr>
              <a:t>Use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lphaUcPeriod" startAt="2"/>
            </a:pP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Performance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evaluation</a:t>
            </a:r>
            <a:r>
              <a:rPr sz="1200" spc="2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samples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used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internally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quality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checks,</a:t>
            </a:r>
            <a:r>
              <a:rPr sz="1200" spc="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locating </a:t>
            </a:r>
            <a:r>
              <a:rPr sz="1200" dirty="0">
                <a:latin typeface="Calibri"/>
                <a:cs typeface="Calibri"/>
              </a:rPr>
              <a:t>problem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areas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action.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buAutoNum type="alphaUcPeriod" startAt="3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Independent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Checks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12700" marR="7620">
              <a:lnSpc>
                <a:spcPct val="101699"/>
              </a:lnSpc>
            </a:pPr>
            <a:r>
              <a:rPr sz="1200" dirty="0">
                <a:latin typeface="Calibri"/>
                <a:cs typeface="Calibri"/>
              </a:rPr>
              <a:t>Certified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stock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purchased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source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than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those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used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calibration.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A </a:t>
            </a:r>
            <a:r>
              <a:rPr sz="1200" dirty="0">
                <a:latin typeface="Calibri"/>
                <a:cs typeface="Calibri"/>
              </a:rPr>
              <a:t>midlevel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'independent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check'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run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each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initial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calibration.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012562"/>
            <a:ext cx="5970270" cy="40951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40"/>
              </a:spcBef>
            </a:pPr>
            <a:r>
              <a:rPr sz="1200" b="1" spc="-10" dirty="0">
                <a:latin typeface="Calibri"/>
                <a:cs typeface="Calibri"/>
              </a:rPr>
              <a:t>CORRECTIVE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ACTIONS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1800"/>
              </a:lnSpc>
              <a:spcBef>
                <a:spcPts val="215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brief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summaries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concerning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corrective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action</a:t>
            </a:r>
            <a:r>
              <a:rPr sz="1200" spc="1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policy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general</a:t>
            </a:r>
            <a:r>
              <a:rPr sz="1200" spc="1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guidelines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explained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more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detail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individual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SOP'S.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55"/>
              </a:spcBef>
            </a:pPr>
            <a:endParaRPr sz="1200">
              <a:latin typeface="Calibri"/>
              <a:cs typeface="Calibri"/>
            </a:endParaRPr>
          </a:p>
          <a:p>
            <a:pPr marL="180975" indent="-168275">
              <a:lnSpc>
                <a:spcPct val="100000"/>
              </a:lnSpc>
              <a:buAutoNum type="alphaUcPeriod"/>
              <a:tabLst>
                <a:tab pos="180975" algn="l"/>
              </a:tabLst>
            </a:pPr>
            <a:r>
              <a:rPr sz="1200" b="1" dirty="0">
                <a:latin typeface="Calibri"/>
                <a:cs typeface="Calibri"/>
              </a:rPr>
              <a:t>EXCEEDING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CONTROL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LIMITS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ON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DUPLICATES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01699"/>
              </a:lnSpc>
              <a:spcBef>
                <a:spcPts val="229"/>
              </a:spcBef>
            </a:pPr>
            <a:r>
              <a:rPr sz="1200" dirty="0">
                <a:latin typeface="Calibri"/>
                <a:cs typeface="Calibri"/>
              </a:rPr>
              <a:t>For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analysis,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control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limits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exceeded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source</a:t>
            </a:r>
            <a:r>
              <a:rPr sz="1200" spc="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problem </a:t>
            </a:r>
            <a:r>
              <a:rPr sz="1200" dirty="0">
                <a:latin typeface="Calibri"/>
                <a:cs typeface="Calibri"/>
              </a:rPr>
              <a:t>other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than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matrix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interference.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reviewed,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19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fault, </a:t>
            </a:r>
            <a:r>
              <a:rPr sz="1200" dirty="0">
                <a:latin typeface="Calibri"/>
                <a:cs typeface="Calibri"/>
              </a:rPr>
              <a:t>initial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 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along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 repeated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instrument maintenance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is </a:t>
            </a:r>
            <a:r>
              <a:rPr sz="1200" dirty="0">
                <a:latin typeface="Calibri"/>
                <a:cs typeface="Calibri"/>
              </a:rPr>
              <a:t>required, 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documented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repeated.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exceeded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matrix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interference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cannot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overcome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dilution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cleanup,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flagged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along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disclaimer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matrix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interference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bottom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report.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1200">
              <a:latin typeface="Calibri"/>
              <a:cs typeface="Calibri"/>
            </a:endParaRPr>
          </a:p>
          <a:p>
            <a:pPr marL="173355" indent="-160655">
              <a:lnSpc>
                <a:spcPct val="100000"/>
              </a:lnSpc>
              <a:buAutoNum type="alphaUcPeriod" startAt="2"/>
              <a:tabLst>
                <a:tab pos="173355" algn="l"/>
              </a:tabLst>
            </a:pPr>
            <a:r>
              <a:rPr sz="1200" b="1" dirty="0">
                <a:latin typeface="Calibri"/>
                <a:cs typeface="Calibri"/>
              </a:rPr>
              <a:t>FAILURE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OF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BLANKS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PE's</a:t>
            </a:r>
            <a:endParaRPr sz="1200">
              <a:latin typeface="Calibri"/>
              <a:cs typeface="Calibri"/>
            </a:endParaRPr>
          </a:p>
          <a:p>
            <a:pPr marL="12700" marR="5715" algn="just">
              <a:lnSpc>
                <a:spcPct val="101899"/>
              </a:lnSpc>
              <a:spcBef>
                <a:spcPts val="215"/>
              </a:spcBef>
            </a:pPr>
            <a:r>
              <a:rPr sz="1200" dirty="0">
                <a:latin typeface="Calibri"/>
                <a:cs typeface="Calibri"/>
              </a:rPr>
              <a:t>Reagent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blanks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organics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contamination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caused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extraction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process </a:t>
            </a:r>
            <a:r>
              <a:rPr sz="1200" dirty="0">
                <a:latin typeface="Calibri"/>
                <a:cs typeface="Calibri"/>
              </a:rPr>
              <a:t>require 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period of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after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extraction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shift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 done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 volatile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begins.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Sparge </a:t>
            </a:r>
            <a:r>
              <a:rPr sz="1200" dirty="0">
                <a:latin typeface="Calibri"/>
                <a:cs typeface="Calibri"/>
              </a:rPr>
              <a:t>tubes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re-</a:t>
            </a:r>
            <a:r>
              <a:rPr sz="1200" dirty="0">
                <a:latin typeface="Calibri"/>
                <a:cs typeface="Calibri"/>
              </a:rPr>
              <a:t>baked,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blank</a:t>
            </a:r>
            <a:r>
              <a:rPr sz="1200" spc="2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repeated.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Carryover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</a:t>
            </a:r>
            <a:r>
              <a:rPr sz="1200" spc="2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level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samples </a:t>
            </a:r>
            <a:r>
              <a:rPr sz="1200" dirty="0">
                <a:latin typeface="Calibri"/>
                <a:cs typeface="Calibri"/>
              </a:rPr>
              <a:t>requires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cleaning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glass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vessel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specified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organics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SOP,</a:t>
            </a:r>
            <a:r>
              <a:rPr sz="1200" spc="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may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require </a:t>
            </a:r>
            <a:r>
              <a:rPr sz="1200" dirty="0">
                <a:latin typeface="Calibri"/>
                <a:cs typeface="Calibri"/>
              </a:rPr>
              <a:t>repeated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blank.</a:t>
            </a:r>
            <a:endParaRPr sz="1200">
              <a:latin typeface="Calibri"/>
              <a:cs typeface="Calibri"/>
            </a:endParaRPr>
          </a:p>
          <a:p>
            <a:pPr marL="12700" marR="9525" algn="just">
              <a:lnSpc>
                <a:spcPct val="101699"/>
              </a:lnSpc>
            </a:pPr>
            <a:r>
              <a:rPr sz="1200" dirty="0">
                <a:latin typeface="Calibri"/>
                <a:cs typeface="Calibri"/>
              </a:rPr>
              <a:t>Performance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evaluations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analyst,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upon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failure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problem. </a:t>
            </a:r>
            <a:r>
              <a:rPr sz="1200" dirty="0">
                <a:latin typeface="Calibri"/>
                <a:cs typeface="Calibri"/>
              </a:rPr>
              <a:t>Stock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standards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checked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expiration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standard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preparation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488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ts val="1460"/>
              </a:lnSpc>
              <a:spcBef>
                <a:spcPts val="55"/>
              </a:spcBef>
            </a:pPr>
            <a:r>
              <a:rPr sz="1200" dirty="0">
                <a:latin typeface="Calibri"/>
                <a:cs typeface="Calibri"/>
              </a:rPr>
              <a:t>calculations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correct.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Instrument</a:t>
            </a:r>
            <a:r>
              <a:rPr sz="1200" spc="3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performance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3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reviewed</a:t>
            </a:r>
            <a:r>
              <a:rPr sz="1200" spc="3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3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possible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fault.</a:t>
            </a:r>
            <a:r>
              <a:rPr sz="1200" spc="32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Any </a:t>
            </a:r>
            <a:r>
              <a:rPr sz="1200" dirty="0">
                <a:latin typeface="Calibri"/>
                <a:cs typeface="Calibri"/>
              </a:rPr>
              <a:t>maintenance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failed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PE's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0" dirty="0">
                <a:latin typeface="Calibri"/>
                <a:cs typeface="Calibri"/>
              </a:rPr>
              <a:t> documented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instrument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maintenance</a:t>
            </a:r>
            <a:r>
              <a:rPr sz="1200" spc="-20" dirty="0">
                <a:latin typeface="Calibri"/>
                <a:cs typeface="Calibri"/>
              </a:rPr>
              <a:t> log.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0"/>
              </a:spcBef>
            </a:pPr>
            <a:endParaRPr sz="12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spcBef>
                <a:spcPts val="5"/>
              </a:spcBef>
              <a:buAutoNum type="alphaUcPeriod" startAt="4"/>
              <a:tabLst>
                <a:tab pos="184150" algn="l"/>
              </a:tabLst>
            </a:pPr>
            <a:r>
              <a:rPr sz="1200" b="1" dirty="0">
                <a:latin typeface="Calibri"/>
                <a:cs typeface="Calibri"/>
              </a:rPr>
              <a:t>OUTSIDE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CALIBRATION </a:t>
            </a:r>
            <a:r>
              <a:rPr sz="1200" b="1" spc="-20" dirty="0">
                <a:latin typeface="Calibri"/>
                <a:cs typeface="Calibri"/>
              </a:rPr>
              <a:t>RANGE</a:t>
            </a:r>
            <a:endParaRPr sz="1200">
              <a:latin typeface="Calibri"/>
              <a:cs typeface="Calibri"/>
            </a:endParaRPr>
          </a:p>
          <a:p>
            <a:pPr marL="12700" marR="11430" algn="just">
              <a:lnSpc>
                <a:spcPct val="101699"/>
              </a:lnSpc>
              <a:spcBef>
                <a:spcPts val="225"/>
              </a:spcBef>
            </a:pP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outside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curve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range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diluted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appropriate </a:t>
            </a:r>
            <a:r>
              <a:rPr sz="1200" dirty="0">
                <a:latin typeface="Calibri"/>
                <a:cs typeface="Calibri"/>
              </a:rPr>
              <a:t>level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repeated.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impact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dilution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reflected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final</a:t>
            </a:r>
            <a:r>
              <a:rPr sz="1200" spc="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</a:t>
            </a:r>
            <a:r>
              <a:rPr sz="1200" spc="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 </a:t>
            </a:r>
            <a:r>
              <a:rPr sz="1200" dirty="0">
                <a:latin typeface="Calibri"/>
                <a:cs typeface="Calibri"/>
              </a:rPr>
              <a:t>elevated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detection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corresponds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dilution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made.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endParaRPr sz="1200">
              <a:latin typeface="Calibri"/>
              <a:cs typeface="Calibri"/>
            </a:endParaRPr>
          </a:p>
          <a:p>
            <a:pPr marL="162560" indent="-149860">
              <a:lnSpc>
                <a:spcPct val="100000"/>
              </a:lnSpc>
              <a:buAutoNum type="alphaUcPeriod" startAt="5"/>
              <a:tabLst>
                <a:tab pos="162560" algn="l"/>
              </a:tabLst>
            </a:pPr>
            <a:r>
              <a:rPr sz="1200" b="1" dirty="0">
                <a:latin typeface="Calibri"/>
                <a:cs typeface="Calibri"/>
              </a:rPr>
              <a:t>RESULT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ADJUSTMENT</a:t>
            </a:r>
            <a:endParaRPr sz="1200">
              <a:latin typeface="Calibri"/>
              <a:cs typeface="Calibri"/>
            </a:endParaRPr>
          </a:p>
          <a:p>
            <a:pPr marL="12700" marR="5715" algn="just">
              <a:lnSpc>
                <a:spcPct val="101899"/>
              </a:lnSpc>
              <a:spcBef>
                <a:spcPts val="210"/>
              </a:spcBef>
            </a:pPr>
            <a:r>
              <a:rPr sz="1200" dirty="0">
                <a:latin typeface="Calibri"/>
                <a:cs typeface="Calibri"/>
              </a:rPr>
              <a:t>Organic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adjusted,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strictly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forbidden.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Spike</a:t>
            </a:r>
            <a:r>
              <a:rPr sz="1200" spc="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indicate </a:t>
            </a:r>
            <a:r>
              <a:rPr sz="1200" dirty="0">
                <a:latin typeface="Calibri"/>
                <a:cs typeface="Calibri"/>
              </a:rPr>
              <a:t>poor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recoveries</a:t>
            </a:r>
            <a:r>
              <a:rPr sz="1200" spc="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1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flagged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1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sample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results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1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1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recoveries</a:t>
            </a:r>
            <a:r>
              <a:rPr sz="1200" spc="114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reported.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disclaimer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printed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analytical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report: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"A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low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spike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recovery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was </a:t>
            </a:r>
            <a:r>
              <a:rPr sz="1200" dirty="0">
                <a:latin typeface="Calibri"/>
                <a:cs typeface="Calibri"/>
              </a:rPr>
              <a:t>calculated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due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matrix</a:t>
            </a:r>
            <a:r>
              <a:rPr sz="1200" spc="2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interference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2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encountered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analysis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this </a:t>
            </a:r>
            <a:r>
              <a:rPr sz="1200" spc="-10" dirty="0">
                <a:latin typeface="Calibri"/>
                <a:cs typeface="Calibri"/>
              </a:rPr>
              <a:t>sample."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REFERENCES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EPA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SW-</a:t>
            </a:r>
            <a:r>
              <a:rPr sz="1200" dirty="0">
                <a:latin typeface="Calibri"/>
                <a:cs typeface="Calibri"/>
              </a:rPr>
              <a:t>846,</a:t>
            </a:r>
            <a:r>
              <a:rPr sz="1200" spc="29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EPA</a:t>
            </a:r>
            <a:r>
              <a:rPr sz="1200" spc="2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8000B,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DETERMINATIVE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CHROMATOGRAPHIC</a:t>
            </a:r>
            <a:r>
              <a:rPr sz="1200" spc="3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SEPARATIONS,</a:t>
            </a:r>
            <a:r>
              <a:rPr sz="1200" spc="30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Revision</a:t>
            </a:r>
            <a:r>
              <a:rPr sz="1200" spc="3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2,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December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1996.</a:t>
            </a:r>
            <a:endParaRPr sz="1200">
              <a:latin typeface="Calibri"/>
              <a:cs typeface="Calibri"/>
            </a:endParaRPr>
          </a:p>
          <a:p>
            <a:pPr marL="12700" marR="872490">
              <a:lnSpc>
                <a:spcPct val="101699"/>
              </a:lnSpc>
            </a:pPr>
            <a:r>
              <a:rPr sz="1200" dirty="0">
                <a:latin typeface="Calibri"/>
                <a:cs typeface="Calibri"/>
              </a:rPr>
              <a:t>EPA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SW-</a:t>
            </a:r>
            <a:r>
              <a:rPr sz="1200" dirty="0">
                <a:latin typeface="Calibri"/>
                <a:cs typeface="Calibri"/>
              </a:rPr>
              <a:t>846,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EPA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8260B,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VOLATILE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ORGANIC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COMPOUNDS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GAS </a:t>
            </a:r>
            <a:r>
              <a:rPr sz="1200" spc="-10" dirty="0">
                <a:latin typeface="Calibri"/>
                <a:cs typeface="Calibri"/>
              </a:rPr>
              <a:t>CHROMATOGRAPHY/MASS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SPECTROMETRY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(GC/MS),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Revision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December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1996. </a:t>
            </a:r>
            <a:r>
              <a:rPr sz="1200" dirty="0">
                <a:latin typeface="Calibri"/>
                <a:cs typeface="Calibri"/>
              </a:rPr>
              <a:t>EPA</a:t>
            </a:r>
            <a:r>
              <a:rPr sz="1200" spc="-10" dirty="0">
                <a:latin typeface="Calibri"/>
                <a:cs typeface="Calibri"/>
              </a:rPr>
              <a:t> SW-</a:t>
            </a:r>
            <a:r>
              <a:rPr sz="1200" dirty="0">
                <a:latin typeface="Calibri"/>
                <a:cs typeface="Calibri"/>
              </a:rPr>
              <a:t>846,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EPA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8270C,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SEMIVOLATILE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ORGANIC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COMPOUNDS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GAS </a:t>
            </a:r>
            <a:r>
              <a:rPr sz="1200" spc="-10" dirty="0">
                <a:latin typeface="Calibri"/>
                <a:cs typeface="Calibri"/>
              </a:rPr>
              <a:t>CHROMATOGRAPHY/MASS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SPECTROMETRY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(GC/MS),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Revision </a:t>
            </a:r>
            <a:r>
              <a:rPr sz="1200" dirty="0">
                <a:latin typeface="Calibri"/>
                <a:cs typeface="Calibri"/>
              </a:rPr>
              <a:t>2,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December </a:t>
            </a:r>
            <a:r>
              <a:rPr sz="1200" spc="-10" dirty="0">
                <a:latin typeface="Calibri"/>
                <a:cs typeface="Calibri"/>
              </a:rPr>
              <a:t>1996.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Gas</a:t>
            </a:r>
            <a:r>
              <a:rPr spc="-50" dirty="0"/>
              <a:t> </a:t>
            </a:r>
            <a:r>
              <a:rPr spc="-10" dirty="0"/>
              <a:t>Chromatograph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2004" y="2246122"/>
            <a:ext cx="10477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Model: </a:t>
            </a:r>
            <a:r>
              <a:rPr sz="1100" b="1" spc="-10" dirty="0">
                <a:latin typeface="Calibri"/>
                <a:cs typeface="Calibri"/>
              </a:rPr>
              <a:t>GC-</a:t>
            </a:r>
            <a:r>
              <a:rPr sz="1100" b="1" spc="-20" dirty="0">
                <a:latin typeface="Calibri"/>
                <a:cs typeface="Calibri"/>
              </a:rPr>
              <a:t>7960A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5242686"/>
            <a:ext cx="5953760" cy="1992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Instrument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Introduction: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42600"/>
              </a:lnSpc>
              <a:spcBef>
                <a:spcPts val="985"/>
              </a:spcBef>
            </a:pPr>
            <a:r>
              <a:rPr sz="1100" spc="-10" dirty="0">
                <a:latin typeface="Calibri"/>
                <a:cs typeface="Calibri"/>
              </a:rPr>
              <a:t>GC-</a:t>
            </a:r>
            <a:r>
              <a:rPr sz="1100" dirty="0">
                <a:latin typeface="Calibri"/>
                <a:cs typeface="Calibri"/>
              </a:rPr>
              <a:t>7960A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chromatograph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automatic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chromatograph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released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U-</a:t>
            </a:r>
            <a:r>
              <a:rPr sz="1100" spc="-10" dirty="0">
                <a:latin typeface="Calibri"/>
                <a:cs typeface="Calibri"/>
              </a:rPr>
              <a:t>Therm </a:t>
            </a:r>
            <a:r>
              <a:rPr sz="1100" dirty="0">
                <a:latin typeface="Calibri"/>
                <a:cs typeface="Calibri"/>
              </a:rPr>
              <a:t>International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(H.K.)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Limited,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improved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model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GC-</a:t>
            </a:r>
            <a:r>
              <a:rPr sz="1100" dirty="0">
                <a:latin typeface="Calibri"/>
                <a:cs typeface="Calibri"/>
              </a:rPr>
              <a:t>7960.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adopts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large </a:t>
            </a:r>
            <a:r>
              <a:rPr sz="1100" dirty="0">
                <a:latin typeface="Calibri"/>
                <a:cs typeface="Calibri"/>
              </a:rPr>
              <a:t>screen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LCD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monitor,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audio-</a:t>
            </a:r>
            <a:r>
              <a:rPr sz="1100" dirty="0">
                <a:latin typeface="Calibri"/>
                <a:cs typeface="Calibri"/>
              </a:rPr>
              <a:t>visual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display,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easy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operation.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Meanwhile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digital </a:t>
            </a:r>
            <a:r>
              <a:rPr sz="1100" dirty="0">
                <a:latin typeface="Calibri"/>
                <a:cs typeface="Calibri"/>
              </a:rPr>
              <a:t>interface,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through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piece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communication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cable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realizing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real-time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data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acquisition,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data </a:t>
            </a:r>
            <a:r>
              <a:rPr sz="1100" dirty="0">
                <a:latin typeface="Calibri"/>
                <a:cs typeface="Calibri"/>
              </a:rPr>
              <a:t>processing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testing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result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computer.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artistic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compact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appearance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equipped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modern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computer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technology,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GC-</a:t>
            </a:r>
            <a:r>
              <a:rPr sz="1100" dirty="0">
                <a:latin typeface="Calibri"/>
                <a:cs typeface="Calibri"/>
              </a:rPr>
              <a:t>7960II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become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veritable,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new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type</a:t>
            </a:r>
            <a:r>
              <a:rPr sz="1100" spc="-25" dirty="0">
                <a:latin typeface="Calibri"/>
                <a:cs typeface="Calibri"/>
              </a:rPr>
              <a:t> and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high-</a:t>
            </a:r>
            <a:r>
              <a:rPr sz="1100" dirty="0">
                <a:latin typeface="Calibri"/>
                <a:cs typeface="Calibri"/>
              </a:rPr>
              <a:t>performance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chromatograph.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7782306"/>
            <a:ext cx="5967095" cy="122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Calibri"/>
                <a:cs typeface="Calibri"/>
              </a:rPr>
              <a:t>Features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buAutoNum type="arabicParenBoth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adopts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large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screen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LCD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technology,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audio-</a:t>
            </a:r>
            <a:r>
              <a:rPr sz="1100" dirty="0">
                <a:latin typeface="Calibri"/>
                <a:cs typeface="Calibri"/>
              </a:rPr>
              <a:t>visual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display,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easy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operation.</a:t>
            </a:r>
            <a:endParaRPr sz="1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25"/>
              </a:spcBef>
              <a:buAutoNum type="arabicParenBoth"/>
              <a:tabLst>
                <a:tab pos="307975" algn="l"/>
              </a:tabLst>
            </a:pPr>
            <a:r>
              <a:rPr sz="1100" spc="-10" dirty="0">
                <a:latin typeface="Calibri"/>
                <a:cs typeface="Calibri"/>
              </a:rPr>
              <a:t>Self-</a:t>
            </a:r>
            <a:r>
              <a:rPr sz="1100" dirty="0">
                <a:latin typeface="Calibri"/>
                <a:cs typeface="Calibri"/>
              </a:rPr>
              <a:t>diagnostic function,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show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trouble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location.</a:t>
            </a:r>
            <a:endParaRPr sz="1100">
              <a:latin typeface="Calibri"/>
              <a:cs typeface="Calibri"/>
            </a:endParaRPr>
          </a:p>
          <a:p>
            <a:pPr marL="307975" indent="-295275">
              <a:lnSpc>
                <a:spcPct val="100000"/>
              </a:lnSpc>
              <a:spcBef>
                <a:spcPts val="25"/>
              </a:spcBef>
              <a:buAutoNum type="arabicParenBoth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Touching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keyboard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convenient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data</a:t>
            </a:r>
            <a:endParaRPr sz="1100">
              <a:latin typeface="Calibri"/>
              <a:cs typeface="Calibri"/>
            </a:endParaRPr>
          </a:p>
          <a:p>
            <a:pPr marL="307975" marR="5080" indent="-295910">
              <a:lnSpc>
                <a:spcPct val="101800"/>
              </a:lnSpc>
              <a:buAutoNum type="arabicParenBoth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high-</a:t>
            </a:r>
            <a:r>
              <a:rPr sz="1100" dirty="0">
                <a:latin typeface="Calibri"/>
                <a:cs typeface="Calibri"/>
              </a:rPr>
              <a:t>performance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electronic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components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were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improve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stability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precision.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spc="-10" dirty="0">
                <a:latin typeface="Calibri"/>
                <a:cs typeface="Calibri"/>
              </a:rPr>
              <a:t>life-</a:t>
            </a:r>
            <a:r>
              <a:rPr sz="1100" dirty="0">
                <a:latin typeface="Calibri"/>
                <a:cs typeface="Calibri"/>
              </a:rPr>
              <a:t>span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longer with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extension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</a:t>
            </a:r>
            <a:r>
              <a:rPr sz="1100" spc="-10" dirty="0">
                <a:latin typeface="Calibri"/>
                <a:cs typeface="Calibri"/>
              </a:rPr>
              <a:t>better.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152" y="2991780"/>
            <a:ext cx="2618034" cy="205361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1540" cy="76142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307975" marR="5080" indent="-295910">
              <a:lnSpc>
                <a:spcPts val="1340"/>
              </a:lnSpc>
              <a:spcBef>
                <a:spcPts val="45"/>
              </a:spcBef>
              <a:buAutoNum type="arabicParenBoth" startAt="5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Data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power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failure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protection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data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saved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for </a:t>
            </a:r>
            <a:r>
              <a:rPr sz="1100" dirty="0">
                <a:latin typeface="Calibri"/>
                <a:cs typeface="Calibri"/>
              </a:rPr>
              <a:t>long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power</a:t>
            </a:r>
            <a:r>
              <a:rPr sz="1100" spc="-10" dirty="0">
                <a:latin typeface="Calibri"/>
                <a:cs typeface="Calibri"/>
              </a:rPr>
              <a:t> failure.</a:t>
            </a:r>
            <a:endParaRPr sz="1100">
              <a:latin typeface="Calibri"/>
              <a:cs typeface="Calibri"/>
            </a:endParaRPr>
          </a:p>
          <a:p>
            <a:pPr marL="307975" marR="8255" indent="-295910">
              <a:lnSpc>
                <a:spcPts val="1340"/>
              </a:lnSpc>
              <a:spcBef>
                <a:spcPts val="5"/>
              </a:spcBef>
              <a:buAutoNum type="arabicParenBoth" startAt="5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Has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protection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device.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setting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limit,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stop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malfunction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display.</a:t>
            </a:r>
            <a:endParaRPr sz="1100">
              <a:latin typeface="Calibri"/>
              <a:cs typeface="Calibri"/>
            </a:endParaRPr>
          </a:p>
          <a:p>
            <a:pPr marL="307975" marR="5080" indent="-295910">
              <a:lnSpc>
                <a:spcPts val="1340"/>
              </a:lnSpc>
              <a:spcBef>
                <a:spcPts val="10"/>
              </a:spcBef>
              <a:buAutoNum type="arabicParenBoth" startAt="5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Large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screen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liquid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crystal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English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display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shows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parameter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intuitively,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greatly </a:t>
            </a:r>
            <a:r>
              <a:rPr sz="1100" dirty="0">
                <a:latin typeface="Calibri"/>
                <a:cs typeface="Calibri"/>
              </a:rPr>
              <a:t>convenient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user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parameters,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channel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temperature,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heating,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detector,</a:t>
            </a:r>
            <a:endParaRPr sz="1100">
              <a:latin typeface="Calibri"/>
              <a:cs typeface="Calibri"/>
            </a:endParaRPr>
          </a:p>
          <a:p>
            <a:pPr marL="307975" marR="5080">
              <a:lnSpc>
                <a:spcPts val="1330"/>
              </a:lnSpc>
              <a:spcBef>
                <a:spcPts val="15"/>
              </a:spcBef>
            </a:pPr>
            <a:r>
              <a:rPr sz="1100" dirty="0">
                <a:latin typeface="Calibri"/>
                <a:cs typeface="Calibri"/>
              </a:rPr>
              <a:t>bridge</a:t>
            </a:r>
            <a:r>
              <a:rPr sz="1100" spc="25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current,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etc;</a:t>
            </a:r>
            <a:r>
              <a:rPr sz="1100" spc="2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Intuitively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operate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functions,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FID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auto</a:t>
            </a:r>
            <a:r>
              <a:rPr sz="1100" spc="2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ignition,</a:t>
            </a:r>
            <a:r>
              <a:rPr sz="1100" spc="2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on-off</a:t>
            </a:r>
            <a:r>
              <a:rPr sz="1100" spc="2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bridge </a:t>
            </a:r>
            <a:r>
              <a:rPr sz="1100" dirty="0">
                <a:latin typeface="Calibri"/>
                <a:cs typeface="Calibri"/>
              </a:rPr>
              <a:t>current,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event,</a:t>
            </a:r>
            <a:r>
              <a:rPr sz="1100" spc="-20" dirty="0">
                <a:latin typeface="Calibri"/>
                <a:cs typeface="Calibri"/>
              </a:rPr>
              <a:t> etc.</a:t>
            </a:r>
            <a:endParaRPr sz="1100">
              <a:latin typeface="Calibri"/>
              <a:cs typeface="Calibri"/>
            </a:endParaRPr>
          </a:p>
          <a:p>
            <a:pPr marL="307975" marR="9525" indent="-295910">
              <a:lnSpc>
                <a:spcPts val="1340"/>
              </a:lnSpc>
              <a:spcBef>
                <a:spcPts val="10"/>
              </a:spcBef>
              <a:buAutoNum type="arabicParenBoth" startAt="8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Split/splitless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inlet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system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diaphragm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purge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makes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system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stable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with </a:t>
            </a:r>
            <a:r>
              <a:rPr sz="1100" dirty="0">
                <a:latin typeface="Calibri"/>
                <a:cs typeface="Calibri"/>
              </a:rPr>
              <a:t>better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precision.</a:t>
            </a:r>
            <a:endParaRPr sz="1100">
              <a:latin typeface="Calibri"/>
              <a:cs typeface="Calibri"/>
            </a:endParaRPr>
          </a:p>
          <a:p>
            <a:pPr marL="307975" marR="6985" indent="-295910">
              <a:lnSpc>
                <a:spcPts val="1340"/>
              </a:lnSpc>
              <a:spcBef>
                <a:spcPts val="5"/>
              </a:spcBef>
              <a:buAutoNum type="arabicParenBoth" startAt="8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Flexible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install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detectors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simultaneously,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detector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has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independent </a:t>
            </a:r>
            <a:r>
              <a:rPr sz="1100" dirty="0">
                <a:latin typeface="Calibri"/>
                <a:cs typeface="Calibri"/>
              </a:rPr>
              <a:t>electronic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controller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signal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output</a:t>
            </a:r>
            <a:r>
              <a:rPr sz="1100" spc="-10" dirty="0">
                <a:latin typeface="Calibri"/>
                <a:cs typeface="Calibri"/>
              </a:rPr>
              <a:t> port.</a:t>
            </a:r>
            <a:endParaRPr sz="1100">
              <a:latin typeface="Calibri"/>
              <a:cs typeface="Calibri"/>
            </a:endParaRPr>
          </a:p>
          <a:p>
            <a:pPr marL="306070" marR="10160" indent="-294005">
              <a:lnSpc>
                <a:spcPts val="1350"/>
              </a:lnSpc>
              <a:spcBef>
                <a:spcPts val="5"/>
              </a:spcBef>
              <a:buAutoNum type="arabicParenBoth" startAt="8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Flexible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connecting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different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types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pack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capillary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column;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columns 	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installed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time.</a:t>
            </a:r>
            <a:endParaRPr sz="1100">
              <a:latin typeface="Calibri"/>
              <a:cs typeface="Calibri"/>
            </a:endParaRPr>
          </a:p>
          <a:p>
            <a:pPr marL="306070" indent="-294005">
              <a:lnSpc>
                <a:spcPts val="1290"/>
              </a:lnSpc>
              <a:buAutoNum type="arabicParenBoth" startAt="8"/>
              <a:tabLst>
                <a:tab pos="306070" algn="l"/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Main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circuit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adopts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advanced</a:t>
            </a:r>
            <a:r>
              <a:rPr sz="1100" spc="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microprocessor,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large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capacity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Memory,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making</a:t>
            </a:r>
            <a:r>
              <a:rPr sz="1100" spc="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data</a:t>
            </a:r>
            <a:endParaRPr sz="1100">
              <a:latin typeface="Calibri"/>
              <a:cs typeface="Calibri"/>
            </a:endParaRPr>
          </a:p>
          <a:p>
            <a:pPr marL="307975" marR="5715" algn="just">
              <a:lnSpc>
                <a:spcPct val="101400"/>
              </a:lnSpc>
              <a:spcBef>
                <a:spcPts val="5"/>
              </a:spcBef>
            </a:pPr>
            <a:r>
              <a:rPr sz="1100" dirty="0">
                <a:latin typeface="Calibri"/>
                <a:cs typeface="Calibri"/>
              </a:rPr>
              <a:t>saving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reliable.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Meanwhile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integrated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integrating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measurement,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control, </a:t>
            </a:r>
            <a:r>
              <a:rPr sz="1100" dirty="0">
                <a:latin typeface="Calibri"/>
                <a:cs typeface="Calibri"/>
              </a:rPr>
              <a:t>power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supply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piece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circuit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board,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improve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anti-interference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performance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reliability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10" dirty="0">
                <a:latin typeface="Calibri"/>
                <a:cs typeface="Calibri"/>
              </a:rPr>
              <a:t>instrument.</a:t>
            </a:r>
            <a:endParaRPr sz="1100">
              <a:latin typeface="Calibri"/>
              <a:cs typeface="Calibri"/>
            </a:endParaRPr>
          </a:p>
          <a:p>
            <a:pPr marL="306070" marR="8255" indent="-294005">
              <a:lnSpc>
                <a:spcPct val="101800"/>
              </a:lnSpc>
              <a:buAutoNum type="arabicParenBoth" startAt="12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Adopt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3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controlling</a:t>
            </a:r>
            <a:r>
              <a:rPr sz="1100" spc="3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circuit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2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microprocessor,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accuracy</a:t>
            </a:r>
            <a:r>
              <a:rPr sz="1100" spc="3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3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controlled 	</a:t>
            </a:r>
            <a:r>
              <a:rPr sz="1100" dirty="0">
                <a:latin typeface="Calibri"/>
                <a:cs typeface="Calibri"/>
              </a:rPr>
              <a:t>object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zone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reaches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0.1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degree.</a:t>
            </a:r>
            <a:endParaRPr sz="1100">
              <a:latin typeface="Calibri"/>
              <a:cs typeface="Calibri"/>
            </a:endParaRPr>
          </a:p>
          <a:p>
            <a:pPr marL="306070" marR="6985" indent="-294005">
              <a:lnSpc>
                <a:spcPct val="101800"/>
              </a:lnSpc>
              <a:buAutoNum type="arabicParenBoth" startAt="12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Intelligent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double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back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door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technology,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instrument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box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temperature 	</a:t>
            </a:r>
            <a:r>
              <a:rPr sz="1100" dirty="0">
                <a:latin typeface="Calibri"/>
                <a:cs typeface="Calibri"/>
              </a:rPr>
              <a:t>has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good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accuracy,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cool</a:t>
            </a:r>
            <a:r>
              <a:rPr sz="1100" spc="-10" dirty="0">
                <a:latin typeface="Calibri"/>
                <a:cs typeface="Calibri"/>
              </a:rPr>
              <a:t> quickly.</a:t>
            </a:r>
            <a:endParaRPr sz="1100">
              <a:latin typeface="Calibri"/>
              <a:cs typeface="Calibri"/>
            </a:endParaRPr>
          </a:p>
          <a:p>
            <a:pPr marL="306070" marR="9525" indent="-294005">
              <a:lnSpc>
                <a:spcPct val="101800"/>
              </a:lnSpc>
              <a:buAutoNum type="arabicParenBoth" startAt="12"/>
              <a:tabLst>
                <a:tab pos="307975" algn="l"/>
              </a:tabLst>
            </a:pPr>
            <a:r>
              <a:rPr sz="1100" dirty="0">
                <a:latin typeface="Calibri"/>
                <a:cs typeface="Calibri"/>
              </a:rPr>
              <a:t>With</a:t>
            </a:r>
            <a:r>
              <a:rPr sz="1100" spc="2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standard</a:t>
            </a:r>
            <a:r>
              <a:rPr sz="1100" spc="2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9-</a:t>
            </a:r>
            <a:r>
              <a:rPr sz="1100" dirty="0">
                <a:latin typeface="Calibri"/>
                <a:cs typeface="Calibri"/>
              </a:rPr>
              <a:t>steps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</a:t>
            </a:r>
            <a:r>
              <a:rPr sz="1100" spc="2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program,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expandable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21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steps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2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heating,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fitting</a:t>
            </a:r>
            <a:r>
              <a:rPr sz="1100" spc="27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for 	</a:t>
            </a:r>
            <a:r>
              <a:rPr sz="1100" dirty="0">
                <a:latin typeface="Calibri"/>
                <a:cs typeface="Calibri"/>
              </a:rPr>
              <a:t>analysis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complex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samples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wide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boiling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point.</a:t>
            </a:r>
            <a:endParaRPr sz="1100">
              <a:latin typeface="Calibri"/>
              <a:cs typeface="Calibri"/>
            </a:endParaRPr>
          </a:p>
          <a:p>
            <a:pPr marL="306705" indent="-294005">
              <a:lnSpc>
                <a:spcPct val="100000"/>
              </a:lnSpc>
              <a:spcBef>
                <a:spcPts val="25"/>
              </a:spcBef>
              <a:buAutoNum type="arabicParenBoth" startAt="12"/>
              <a:tabLst>
                <a:tab pos="306705" algn="l"/>
              </a:tabLst>
            </a:pPr>
            <a:r>
              <a:rPr sz="1100" dirty="0">
                <a:latin typeface="Calibri"/>
                <a:cs typeface="Calibri"/>
              </a:rPr>
              <a:t>Unit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integral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structure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convenient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installation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maintenance.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Technical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Parameters</a:t>
            </a:r>
            <a:endParaRPr sz="1100">
              <a:latin typeface="Calibri"/>
              <a:cs typeface="Calibri"/>
            </a:endParaRPr>
          </a:p>
          <a:p>
            <a:pPr marL="12700" marR="2808605">
              <a:lnSpc>
                <a:spcPts val="1570"/>
              </a:lnSpc>
              <a:spcBef>
                <a:spcPts val="60"/>
              </a:spcBef>
            </a:pP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Oven: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RT</a:t>
            </a:r>
            <a:r>
              <a:rPr sz="1100" spc="-10" dirty="0">
                <a:latin typeface="MS PGothic"/>
                <a:cs typeface="MS PGothic"/>
              </a:rPr>
              <a:t>－</a:t>
            </a:r>
            <a:r>
              <a:rPr sz="1100" spc="-10" dirty="0">
                <a:latin typeface="Calibri"/>
                <a:cs typeface="Calibri"/>
              </a:rPr>
              <a:t>450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precision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±0.01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(@200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). </a:t>
            </a:r>
            <a:r>
              <a:rPr sz="1100" dirty="0">
                <a:latin typeface="Calibri"/>
                <a:cs typeface="Calibri"/>
              </a:rPr>
              <a:t>Inlet: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RT</a:t>
            </a:r>
            <a:r>
              <a:rPr sz="1100" dirty="0">
                <a:latin typeface="MS PGothic"/>
                <a:cs typeface="MS PGothic"/>
              </a:rPr>
              <a:t>－</a:t>
            </a:r>
            <a:r>
              <a:rPr sz="1100" dirty="0">
                <a:latin typeface="Calibri"/>
                <a:cs typeface="Calibri"/>
              </a:rPr>
              <a:t>450</a:t>
            </a:r>
            <a:r>
              <a:rPr sz="1100" dirty="0">
                <a:latin typeface="SimSun"/>
                <a:cs typeface="SimSun"/>
              </a:rPr>
              <a:t>℃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precision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±0.01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(@200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).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100" dirty="0">
                <a:latin typeface="Calibri"/>
                <a:cs typeface="Calibri"/>
              </a:rPr>
              <a:t>Detector: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RT</a:t>
            </a:r>
            <a:r>
              <a:rPr sz="1100" dirty="0">
                <a:latin typeface="MS PGothic"/>
                <a:cs typeface="MS PGothic"/>
              </a:rPr>
              <a:t>－</a:t>
            </a:r>
            <a:r>
              <a:rPr sz="1100" dirty="0">
                <a:latin typeface="Calibri"/>
                <a:cs typeface="Calibri"/>
              </a:rPr>
              <a:t>450</a:t>
            </a:r>
            <a:r>
              <a:rPr sz="1100" dirty="0">
                <a:latin typeface="SimSun"/>
                <a:cs typeface="SimSun"/>
              </a:rPr>
              <a:t>℃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precision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±0.01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(@200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).</a:t>
            </a:r>
            <a:endParaRPr sz="1100">
              <a:latin typeface="Calibri"/>
              <a:cs typeface="Calibri"/>
            </a:endParaRPr>
          </a:p>
          <a:p>
            <a:pPr marL="12700" marR="31115">
              <a:lnSpc>
                <a:spcPct val="118200"/>
              </a:lnSpc>
              <a:spcBef>
                <a:spcPts val="35"/>
              </a:spcBef>
            </a:pPr>
            <a:r>
              <a:rPr sz="1100" dirty="0">
                <a:latin typeface="Calibri"/>
                <a:cs typeface="Calibri"/>
              </a:rPr>
              <a:t>Up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six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channels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control: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suitable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multi-channel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as </a:t>
            </a:r>
            <a:r>
              <a:rPr sz="1100" dirty="0">
                <a:latin typeface="Calibri"/>
                <a:cs typeface="Calibri"/>
              </a:rPr>
              <a:t>adding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reformer.</a:t>
            </a:r>
            <a:endParaRPr sz="1100">
              <a:latin typeface="Calibri"/>
              <a:cs typeface="Calibri"/>
            </a:endParaRPr>
          </a:p>
          <a:p>
            <a:pPr marL="32384">
              <a:lnSpc>
                <a:spcPct val="100000"/>
              </a:lnSpc>
              <a:spcBef>
                <a:spcPts val="240"/>
              </a:spcBef>
            </a:pP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Oven</a:t>
            </a:r>
            <a:r>
              <a:rPr sz="1100" spc="-10" dirty="0">
                <a:latin typeface="Calibri"/>
                <a:cs typeface="Calibri"/>
              </a:rPr>
              <a:t> parameters:</a:t>
            </a:r>
            <a:endParaRPr sz="1100">
              <a:latin typeface="Calibri"/>
              <a:cs typeface="Calibri"/>
            </a:endParaRPr>
          </a:p>
          <a:p>
            <a:pPr marL="44450" marR="1449070" indent="-32384">
              <a:lnSpc>
                <a:spcPts val="1580"/>
              </a:lnSpc>
              <a:spcBef>
                <a:spcPts val="65"/>
              </a:spcBef>
            </a:pP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accuracy: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room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8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MS PGothic"/>
                <a:cs typeface="MS PGothic"/>
              </a:rPr>
              <a:t>－</a:t>
            </a:r>
            <a:r>
              <a:rPr sz="1100" spc="-10" dirty="0">
                <a:latin typeface="Calibri"/>
                <a:cs typeface="Calibri"/>
              </a:rPr>
              <a:t>420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accuracy±0.1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. </a:t>
            </a: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volume:280mm×300mm×280mm.</a:t>
            </a:r>
            <a:endParaRPr sz="1100">
              <a:latin typeface="Calibri"/>
              <a:cs typeface="Calibri"/>
            </a:endParaRPr>
          </a:p>
          <a:p>
            <a:pPr marL="44450" marR="2379980">
              <a:lnSpc>
                <a:spcPts val="1540"/>
              </a:lnSpc>
              <a:spcBef>
                <a:spcPts val="25"/>
              </a:spcBef>
            </a:pP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order: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9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steps.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(Can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increased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21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steps)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heating</a:t>
            </a:r>
            <a:r>
              <a:rPr sz="1100" spc="-10" dirty="0">
                <a:latin typeface="Calibri"/>
                <a:cs typeface="Calibri"/>
              </a:rPr>
              <a:t> rate:1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MS PGothic"/>
                <a:cs typeface="MS PGothic"/>
              </a:rPr>
              <a:t>－</a:t>
            </a:r>
            <a:r>
              <a:rPr sz="1100" spc="-10" dirty="0">
                <a:latin typeface="Calibri"/>
                <a:cs typeface="Calibri"/>
              </a:rPr>
              <a:t>50</a:t>
            </a:r>
            <a:r>
              <a:rPr sz="1100" spc="-10" dirty="0">
                <a:latin typeface="SimSun"/>
                <a:cs typeface="SimSun"/>
              </a:rPr>
              <a:t>℃</a:t>
            </a:r>
            <a:r>
              <a:rPr sz="1100" spc="-1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155"/>
              </a:spcBef>
            </a:pPr>
            <a:r>
              <a:rPr sz="1100" dirty="0">
                <a:latin typeface="Calibri"/>
                <a:cs typeface="Calibri"/>
              </a:rPr>
              <a:t>Constant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 holding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order:0</a:t>
            </a:r>
            <a:r>
              <a:rPr sz="1100" spc="-10" dirty="0">
                <a:latin typeface="MS PGothic"/>
                <a:cs typeface="MS PGothic"/>
              </a:rPr>
              <a:t>－</a:t>
            </a:r>
            <a:r>
              <a:rPr sz="1100" spc="-10" dirty="0">
                <a:latin typeface="Calibri"/>
                <a:cs typeface="Calibri"/>
              </a:rPr>
              <a:t>300min(1min increment)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275"/>
              </a:spcBef>
            </a:pPr>
            <a:r>
              <a:rPr sz="1100" dirty="0">
                <a:latin typeface="Calibri"/>
                <a:cs typeface="Calibri"/>
              </a:rPr>
              <a:t>Automatic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fast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cooling.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240"/>
              </a:spcBef>
            </a:pPr>
            <a:r>
              <a:rPr sz="1100" spc="-10" dirty="0">
                <a:latin typeface="Calibri"/>
                <a:cs typeface="Calibri"/>
              </a:rPr>
              <a:t>High-</a:t>
            </a:r>
            <a:r>
              <a:rPr sz="1100" dirty="0">
                <a:latin typeface="Calibri"/>
                <a:cs typeface="Calibri"/>
              </a:rPr>
              <a:t>power,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low-</a:t>
            </a:r>
            <a:r>
              <a:rPr sz="1100" dirty="0">
                <a:latin typeface="Calibri"/>
                <a:cs typeface="Calibri"/>
              </a:rPr>
              <a:t>noise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rotating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</a:t>
            </a:r>
            <a:r>
              <a:rPr sz="1100" spc="-10" dirty="0">
                <a:latin typeface="Calibri"/>
                <a:cs typeface="Calibri"/>
              </a:rPr>
              <a:t> uniformity.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25855"/>
            <a:ext cx="5369560" cy="21901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34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 b="1" dirty="0">
                <a:latin typeface="Calibri"/>
                <a:cs typeface="Calibri"/>
              </a:rPr>
              <a:t>Pneumatic</a:t>
            </a:r>
            <a:r>
              <a:rPr sz="1100" b="1" spc="-6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system</a:t>
            </a:r>
            <a:endParaRPr sz="1100">
              <a:latin typeface="Calibri"/>
              <a:cs typeface="Calibri"/>
            </a:endParaRPr>
          </a:p>
          <a:p>
            <a:pPr marL="12700" marR="5080" indent="19685">
              <a:lnSpc>
                <a:spcPct val="118200"/>
              </a:lnSpc>
              <a:spcBef>
                <a:spcPts val="15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carrier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flow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adopts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double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stable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first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stabilized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stabilized</a:t>
            </a:r>
            <a:r>
              <a:rPr sz="1100" spc="-10" dirty="0">
                <a:latin typeface="Calibri"/>
                <a:cs typeface="Calibri"/>
              </a:rPr>
              <a:t> flow. </a:t>
            </a:r>
            <a:r>
              <a:rPr sz="1100" dirty="0">
                <a:latin typeface="Calibri"/>
                <a:cs typeface="Calibri"/>
              </a:rPr>
              <a:t>Accurate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scale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pneumatic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valve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reproducibility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stability.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Injection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method</a:t>
            </a:r>
            <a:endParaRPr sz="1100">
              <a:latin typeface="Calibri"/>
              <a:cs typeface="Calibri"/>
            </a:endParaRPr>
          </a:p>
          <a:p>
            <a:pPr marL="12700" marR="3249295" indent="19685">
              <a:lnSpc>
                <a:spcPts val="1570"/>
              </a:lnSpc>
              <a:spcBef>
                <a:spcPts val="85"/>
              </a:spcBef>
            </a:pPr>
            <a:r>
              <a:rPr sz="1100" dirty="0">
                <a:latin typeface="Calibri"/>
                <a:cs typeface="Calibri"/>
              </a:rPr>
              <a:t>Fill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</a:t>
            </a:r>
            <a:r>
              <a:rPr sz="1100" spc="-10" dirty="0">
                <a:latin typeface="Calibri"/>
                <a:cs typeface="Calibri"/>
              </a:rPr>
              <a:t>inject.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Packed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column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gasification</a:t>
            </a:r>
            <a:r>
              <a:rPr sz="1100" spc="-10" dirty="0">
                <a:latin typeface="Calibri"/>
                <a:cs typeface="Calibri"/>
              </a:rPr>
              <a:t> injection.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100" dirty="0">
                <a:latin typeface="Calibri"/>
                <a:cs typeface="Calibri"/>
              </a:rPr>
              <a:t>Capillary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split/splitless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injection: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backpressure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technology,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linear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splitting.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100" spc="-10" dirty="0">
                <a:latin typeface="Calibri"/>
                <a:cs typeface="Calibri"/>
              </a:rPr>
              <a:t>Six-</a:t>
            </a:r>
            <a:r>
              <a:rPr sz="1100" dirty="0">
                <a:latin typeface="Calibri"/>
                <a:cs typeface="Calibri"/>
              </a:rPr>
              <a:t>way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valve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gas</a:t>
            </a:r>
            <a:r>
              <a:rPr sz="1100" spc="-10" dirty="0">
                <a:latin typeface="Calibri"/>
                <a:cs typeface="Calibri"/>
              </a:rPr>
              <a:t> injection.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 dirty="0">
                <a:latin typeface="Calibri"/>
                <a:cs typeface="Calibri"/>
              </a:rPr>
              <a:t>Online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injection: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continuous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injection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24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hours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without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(patented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technology).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615054"/>
            <a:ext cx="355155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High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sensitivity </a:t>
            </a:r>
            <a:r>
              <a:rPr sz="1100" b="1" dirty="0">
                <a:latin typeface="Calibri"/>
                <a:cs typeface="Calibri"/>
              </a:rPr>
              <a:t>detector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parameters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ensure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data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accuracy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2512" y="3985894"/>
          <a:ext cx="5960744" cy="37147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185"/>
                <a:gridCol w="958850"/>
                <a:gridCol w="1057275"/>
                <a:gridCol w="1048385"/>
                <a:gridCol w="964564"/>
                <a:gridCol w="959485"/>
              </a:tblGrid>
              <a:tr h="998219"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Parameter↓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Detector→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102235" algn="ctr">
                        <a:lnSpc>
                          <a:spcPct val="1444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Hydrogen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flame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detector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7625"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(FID)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32384" algn="ctr">
                        <a:lnSpc>
                          <a:spcPct val="1444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Thermal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conductivity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detector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(TCD)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132080" algn="ctr">
                        <a:lnSpc>
                          <a:spcPct val="1444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Electron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capture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detector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(ECD)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37465" marR="33020" algn="ctr">
                        <a:lnSpc>
                          <a:spcPct val="144400"/>
                        </a:lnSpc>
                        <a:spcBef>
                          <a:spcPts val="3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Flame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photometric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detector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(FPD)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75260" marR="168275" algn="ctr">
                        <a:lnSpc>
                          <a:spcPct val="145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Nitrogen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phosphorus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detector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(NPD)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marL="188595" marR="5715" indent="-175260">
                        <a:lnSpc>
                          <a:spcPct val="1444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Maximum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420</a:t>
                      </a:r>
                      <a:r>
                        <a:rPr sz="900" spc="-20" dirty="0">
                          <a:latin typeface="SimSun"/>
                          <a:cs typeface="SimSun"/>
                        </a:rPr>
                        <a:t>℃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900" spc="-20" dirty="0">
                          <a:latin typeface="SimSun"/>
                          <a:cs typeface="SimSun"/>
                        </a:rPr>
                        <a:t>℃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350</a:t>
                      </a:r>
                      <a:r>
                        <a:rPr sz="900" spc="-20" dirty="0">
                          <a:latin typeface="SimSun"/>
                          <a:cs typeface="SimSun"/>
                        </a:rPr>
                        <a:t>℃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900" spc="-20" dirty="0">
                          <a:latin typeface="SimSun"/>
                          <a:cs typeface="SimSun"/>
                        </a:rPr>
                        <a:t>℃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400</a:t>
                      </a:r>
                      <a:r>
                        <a:rPr sz="900" spc="-20" dirty="0">
                          <a:latin typeface="SimSun"/>
                          <a:cs typeface="SimSun"/>
                        </a:rPr>
                        <a:t>℃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Detection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limit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≤3×10</a:t>
                      </a:r>
                      <a:r>
                        <a:rPr sz="900" spc="-15" baseline="41666" dirty="0">
                          <a:latin typeface="Calibri"/>
                          <a:cs typeface="Calibri"/>
                        </a:rPr>
                        <a:t>-12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g/s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≥6000mvml/mg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≤1×10</a:t>
                      </a:r>
                      <a:r>
                        <a:rPr sz="900" spc="-15" baseline="41666" dirty="0">
                          <a:latin typeface="Calibri"/>
                          <a:cs typeface="Calibri"/>
                        </a:rPr>
                        <a:t>-13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g/ml(r-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666)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Mp≤5×10</a:t>
                      </a:r>
                      <a:r>
                        <a:rPr sz="900" spc="-15" baseline="41666" dirty="0">
                          <a:latin typeface="Calibri"/>
                          <a:cs typeface="Calibri"/>
                        </a:rPr>
                        <a:t>-12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g/s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44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Ms≤5×10</a:t>
                      </a:r>
                      <a:r>
                        <a:rPr sz="900" spc="-15" baseline="41666" dirty="0">
                          <a:latin typeface="Calibri"/>
                          <a:cs typeface="Calibri"/>
                        </a:rPr>
                        <a:t>-11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g/s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Mn≤5×10</a:t>
                      </a:r>
                      <a:r>
                        <a:rPr sz="900" spc="-15" baseline="41666" dirty="0">
                          <a:latin typeface="Calibri"/>
                          <a:cs typeface="Calibri"/>
                        </a:rPr>
                        <a:t>-13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g/s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52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Mp≤1×10</a:t>
                      </a:r>
                      <a:r>
                        <a:rPr sz="900" spc="-15" baseline="41666" dirty="0">
                          <a:latin typeface="Calibri"/>
                          <a:cs typeface="Calibri"/>
                        </a:rPr>
                        <a:t>-12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g/s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Baseline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drift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≤0.10mv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≤0.15mv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≤0.10mv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≤0.15mv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≤0.15mv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Baseline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noise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≤0.01mv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≤0.015mv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≤0.02mv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≤0.02mv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≤0.02mv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Linear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range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≥106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≥104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≥104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≥103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≥103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798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Technical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features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76200" indent="-2540" algn="ctr">
                        <a:lnSpc>
                          <a:spcPct val="145000"/>
                        </a:lnSpc>
                        <a:spcBef>
                          <a:spcPts val="30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Fully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automatic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ignition;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optional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EPC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79375" algn="ctr">
                        <a:lnSpc>
                          <a:spcPct val="144400"/>
                        </a:lnSpc>
                        <a:spcBef>
                          <a:spcPts val="3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Imported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tantalum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tungsten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wire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Cross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flow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circuit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18415" algn="ctr">
                        <a:lnSpc>
                          <a:spcPct val="145000"/>
                        </a:lnSpc>
                        <a:spcBef>
                          <a:spcPts val="30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Ni63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radiation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source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cleaning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9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path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Top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photomultiplier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Trace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analysis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</a:tr>
              <a:tr h="224154">
                <a:tc gridSpan="6">
                  <a:txBody>
                    <a:bodyPr/>
                    <a:lstStyle/>
                    <a:p>
                      <a:pPr marL="3486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parameters: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Dimensions: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590*480*500mm</a:t>
                      </a:r>
                      <a:r>
                        <a:rPr sz="9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Weight: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55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kg</a:t>
                      </a:r>
                      <a:r>
                        <a:rPr sz="9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Input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power: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AC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220V±10%</a:t>
                      </a:r>
                      <a:r>
                        <a:rPr sz="9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50HZ</a:t>
                      </a:r>
                      <a:r>
                        <a:rPr sz="9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1800W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6350">
                      <a:solidFill>
                        <a:srgbClr val="CCCCCC"/>
                      </a:solidFill>
                      <a:prstDash val="solid"/>
                    </a:lnL>
                    <a:lnR w="6350">
                      <a:solidFill>
                        <a:srgbClr val="CCCCCC"/>
                      </a:solidFill>
                      <a:prstDash val="solid"/>
                    </a:lnR>
                    <a:lnT w="6350">
                      <a:solidFill>
                        <a:srgbClr val="CCCCCC"/>
                      </a:solidFill>
                      <a:prstDash val="solid"/>
                    </a:lnT>
                    <a:lnB w="6350">
                      <a:solidFill>
                        <a:srgbClr val="CCCCCC"/>
                      </a:solidFill>
                      <a:prstDash val="solid"/>
                    </a:lnB>
                    <a:solidFill>
                      <a:srgbClr val="E2E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572639" y="8006333"/>
            <a:ext cx="26250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" dirty="0">
                <a:latin typeface="Calibri"/>
                <a:cs typeface="Calibri"/>
              </a:rPr>
              <a:t>AS-</a:t>
            </a:r>
            <a:r>
              <a:rPr sz="2200" b="1" dirty="0">
                <a:latin typeface="Calibri"/>
                <a:cs typeface="Calibri"/>
              </a:rPr>
              <a:t>2902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Auto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Sampler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3445891"/>
            <a:ext cx="5972175" cy="39312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3888740" algn="just">
              <a:lnSpc>
                <a:spcPct val="101899"/>
              </a:lnSpc>
              <a:spcBef>
                <a:spcPts val="80"/>
              </a:spcBef>
            </a:pPr>
            <a:r>
              <a:rPr sz="1050" b="1" dirty="0">
                <a:latin typeface="Calibri"/>
                <a:cs typeface="Calibri"/>
              </a:rPr>
              <a:t>Product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name: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AS-</a:t>
            </a:r>
            <a:r>
              <a:rPr sz="1050" b="1" dirty="0">
                <a:latin typeface="Calibri"/>
                <a:cs typeface="Calibri"/>
              </a:rPr>
              <a:t>2902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auto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sampler </a:t>
            </a:r>
            <a:r>
              <a:rPr sz="1050" b="1" dirty="0">
                <a:latin typeface="Calibri"/>
                <a:cs typeface="Calibri"/>
              </a:rPr>
              <a:t>Product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model: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AS-</a:t>
            </a:r>
            <a:r>
              <a:rPr sz="1050" b="1" dirty="0">
                <a:latin typeface="Calibri"/>
                <a:cs typeface="Calibri"/>
              </a:rPr>
              <a:t>2902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universal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Product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introduction:</a:t>
            </a:r>
            <a:endParaRPr sz="1050">
              <a:latin typeface="Calibri"/>
              <a:cs typeface="Calibri"/>
            </a:endParaRPr>
          </a:p>
          <a:p>
            <a:pPr marL="12700" marR="5715" algn="just">
              <a:lnSpc>
                <a:spcPts val="1280"/>
              </a:lnSpc>
              <a:spcBef>
                <a:spcPts val="4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AS-</a:t>
            </a:r>
            <a:r>
              <a:rPr sz="1050" dirty="0">
                <a:latin typeface="Calibri"/>
                <a:cs typeface="Calibri"/>
              </a:rPr>
              <a:t>2902 auto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sampler is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economical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chromatographic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 </a:t>
            </a:r>
            <a:r>
              <a:rPr sz="1050" dirty="0">
                <a:latin typeface="Calibri"/>
                <a:cs typeface="Calibri"/>
              </a:rPr>
              <a:t>preparation.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Eliminating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complex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operations,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efficiency.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 </a:t>
            </a:r>
            <a:r>
              <a:rPr sz="1050" dirty="0">
                <a:latin typeface="Calibri"/>
                <a:cs typeface="Calibri"/>
              </a:rPr>
              <a:t>uses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drive,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greatly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improving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reproducibility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analytical </a:t>
            </a:r>
            <a:r>
              <a:rPr sz="1050" dirty="0">
                <a:latin typeface="Calibri"/>
                <a:cs typeface="Calibri"/>
              </a:rPr>
              <a:t>sample;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every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driver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coded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feedback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achieve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real-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monitoring,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ts val="127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reflect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instrument.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large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man-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interactive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easier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operate.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3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stability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3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high-precision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ts val="1240"/>
              </a:lnSpc>
            </a:pPr>
            <a:r>
              <a:rPr sz="1050" spc="-10" dirty="0">
                <a:latin typeface="Calibri"/>
                <a:cs typeface="Calibri"/>
              </a:rPr>
              <a:t>quantitative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injection.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Product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operation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Interactive </a:t>
            </a:r>
            <a:r>
              <a:rPr sz="1050" spc="-20" dirty="0">
                <a:latin typeface="Calibri"/>
                <a:cs typeface="Calibri"/>
              </a:rPr>
              <a:t>page.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Easily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convert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languages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facilitate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customers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different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languages.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quantitative.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stepper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encoder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feedback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system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stability.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spc="-10" dirty="0">
                <a:latin typeface="Calibri"/>
                <a:cs typeface="Calibri"/>
              </a:rPr>
              <a:t>Auto-</a:t>
            </a:r>
            <a:r>
              <a:rPr sz="1050" dirty="0">
                <a:latin typeface="Calibri"/>
                <a:cs typeface="Calibri"/>
              </a:rPr>
              <a:t>complete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label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extract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Support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variety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specifications.</a:t>
            </a:r>
            <a:endParaRPr sz="1050">
              <a:latin typeface="Calibri"/>
              <a:cs typeface="Calibri"/>
            </a:endParaRPr>
          </a:p>
          <a:p>
            <a:pPr marL="283845" marR="8255" indent="-271780">
              <a:lnSpc>
                <a:spcPct val="101000"/>
              </a:lnSpc>
              <a:spcBef>
                <a:spcPts val="10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A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variety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communication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interfaces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complete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synchronous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35" dirty="0">
                <a:latin typeface="Calibri"/>
                <a:cs typeface="Calibri"/>
              </a:rPr>
              <a:t> 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spc="-10" dirty="0">
                <a:latin typeface="Calibri"/>
                <a:cs typeface="Calibri"/>
              </a:rPr>
              <a:t>chromatograph</a:t>
            </a:r>
            <a:r>
              <a:rPr sz="1050" dirty="0">
                <a:latin typeface="Calibri"/>
                <a:cs typeface="Calibri"/>
              </a:rPr>
              <a:t> with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host </a:t>
            </a:r>
            <a:r>
              <a:rPr sz="1050" spc="-10" dirty="0">
                <a:latin typeface="Calibri"/>
                <a:cs typeface="Calibri"/>
              </a:rPr>
              <a:t>computer.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Appearance,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installation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versatility.</a:t>
            </a:r>
            <a:endParaRPr sz="1050">
              <a:latin typeface="Calibri"/>
              <a:cs typeface="Calibri"/>
            </a:endParaRPr>
          </a:p>
          <a:p>
            <a:pPr marL="283845" indent="-27114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83845" algn="l"/>
              </a:tabLst>
            </a:pP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degree,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unattended,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24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hours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uninterrupted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greatly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work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  <a:p>
            <a:pPr marL="281940" indent="-26924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281940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connected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chromatography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 number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inlet.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678673"/>
            <a:ext cx="1643380" cy="513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Technical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Parameters:</a:t>
            </a:r>
            <a:endParaRPr sz="1050">
              <a:latin typeface="Calibri"/>
              <a:cs typeface="Calibri"/>
            </a:endParaRPr>
          </a:p>
          <a:p>
            <a:pPr marL="2794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Syringe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specification</a:t>
            </a:r>
            <a:endParaRPr sz="1050">
              <a:latin typeface="Calibri"/>
              <a:cs typeface="Calibri"/>
            </a:endParaRPr>
          </a:p>
          <a:p>
            <a:pPr marL="2794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specification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1135" y="7841742"/>
            <a:ext cx="245681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1,5,10,25,50,100,250,500μl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15digit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110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tray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8704" y="8156600"/>
            <a:ext cx="2570480" cy="8591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50" dirty="0">
                <a:latin typeface="Calibri"/>
                <a:cs typeface="Calibri"/>
              </a:rPr>
              <a:t>Times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1-</a:t>
            </a:r>
            <a:r>
              <a:rPr sz="1050" dirty="0">
                <a:latin typeface="Calibri"/>
                <a:cs typeface="Calibri"/>
              </a:rPr>
              <a:t>99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1899"/>
              </a:lnSpc>
              <a:spcBef>
                <a:spcPts val="70"/>
              </a:spcBef>
              <a:tabLst>
                <a:tab pos="2032000" algn="l"/>
              </a:tabLst>
            </a:pPr>
            <a:r>
              <a:rPr sz="1050" dirty="0">
                <a:latin typeface="Calibri"/>
                <a:cs typeface="Calibri"/>
              </a:rPr>
              <a:t>Time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distance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injection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0</a:t>
            </a:r>
            <a:r>
              <a:rPr sz="1050" spc="-10" dirty="0">
                <a:latin typeface="SimSun"/>
                <a:cs typeface="SimSun"/>
              </a:rPr>
              <a:t>～</a:t>
            </a:r>
            <a:r>
              <a:rPr sz="1050" spc="-10" dirty="0">
                <a:latin typeface="Calibri"/>
                <a:cs typeface="Calibri"/>
              </a:rPr>
              <a:t>9999s </a:t>
            </a: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</a:t>
            </a:r>
            <a:r>
              <a:rPr sz="1050" spc="4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0.1μl</a:t>
            </a:r>
            <a:endParaRPr sz="1050">
              <a:latin typeface="Calibri"/>
              <a:cs typeface="Calibri"/>
            </a:endParaRPr>
          </a:p>
          <a:p>
            <a:pPr marL="12700" marR="1136015">
              <a:lnSpc>
                <a:spcPct val="101899"/>
              </a:lnSpc>
              <a:tabLst>
                <a:tab pos="111696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500μl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type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20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8420" y="1047114"/>
            <a:ext cx="3657600" cy="18034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14400" y="457200"/>
            <a:ext cx="1569720" cy="2591435"/>
            <a:chOff x="914400" y="457200"/>
            <a:chExt cx="1569720" cy="25914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457200"/>
              <a:ext cx="548640" cy="548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1047115"/>
              <a:ext cx="1569720" cy="20015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8704" y="855980"/>
            <a:ext cx="2672080" cy="118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support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  <a:p>
            <a:pPr marL="12700" marR="634365" algn="just">
              <a:lnSpc>
                <a:spcPct val="101899"/>
              </a:lnSpc>
            </a:pPr>
            <a:r>
              <a:rPr sz="1050" dirty="0">
                <a:latin typeface="Calibri"/>
                <a:cs typeface="Calibri"/>
              </a:rPr>
              <a:t>Max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support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lines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110lines </a:t>
            </a:r>
            <a:r>
              <a:rPr sz="1050" dirty="0">
                <a:latin typeface="Calibri"/>
                <a:cs typeface="Calibri"/>
              </a:rPr>
              <a:t>Max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pin</a:t>
            </a:r>
            <a:r>
              <a:rPr sz="1050" spc="320" dirty="0">
                <a:latin typeface="Calibri"/>
                <a:cs typeface="Calibri"/>
              </a:rPr>
              <a:t>    </a:t>
            </a:r>
            <a:r>
              <a:rPr sz="1050" spc="-10" dirty="0">
                <a:latin typeface="Calibri"/>
                <a:cs typeface="Calibri"/>
              </a:rPr>
              <a:t>20times </a:t>
            </a:r>
            <a:r>
              <a:rPr sz="1050" dirty="0">
                <a:latin typeface="Calibri"/>
                <a:cs typeface="Calibri"/>
              </a:rPr>
              <a:t>Max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pump20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times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delay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dirty="0">
                <a:latin typeface="SimSun"/>
                <a:cs typeface="SimSun"/>
              </a:rPr>
              <a:t>～</a:t>
            </a:r>
            <a:r>
              <a:rPr sz="1050" dirty="0">
                <a:latin typeface="Calibri"/>
                <a:cs typeface="Calibri"/>
              </a:rPr>
              <a:t>120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Interval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dirty="0">
                <a:latin typeface="SimSun"/>
                <a:cs typeface="SimSun"/>
              </a:rPr>
              <a:t>～</a:t>
            </a:r>
            <a:r>
              <a:rPr sz="1050" dirty="0">
                <a:latin typeface="Calibri"/>
                <a:cs typeface="Calibri"/>
              </a:rPr>
              <a:t>300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8704" y="2031238"/>
            <a:ext cx="1271905" cy="5143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Time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interval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PTV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choose</a:t>
            </a:r>
            <a:endParaRPr sz="1050">
              <a:latin typeface="Calibri"/>
              <a:cs typeface="Calibri"/>
            </a:endParaRPr>
          </a:p>
          <a:p>
            <a:pPr marL="202565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Sampling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precision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1135" y="2031238"/>
            <a:ext cx="20173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0</a:t>
            </a:r>
            <a:r>
              <a:rPr sz="1050" dirty="0">
                <a:latin typeface="SimSun"/>
                <a:cs typeface="SimSun"/>
              </a:rPr>
              <a:t>～</a:t>
            </a:r>
            <a:r>
              <a:rPr sz="1050" dirty="0">
                <a:latin typeface="Calibri"/>
                <a:cs typeface="Calibri"/>
              </a:rPr>
              <a:t>300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spc="-10" dirty="0">
                <a:latin typeface="Calibri"/>
                <a:cs typeface="Calibri"/>
              </a:rPr>
              <a:t>fast,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medium</a:t>
            </a:r>
            <a:r>
              <a:rPr sz="1050" spc="-10" dirty="0">
                <a:latin typeface="Calibri"/>
                <a:cs typeface="Calibri"/>
              </a:rPr>
              <a:t> fast,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slow,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user-defined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spc="-25" dirty="0">
                <a:latin typeface="Calibri"/>
                <a:cs typeface="Calibri"/>
              </a:rPr>
              <a:t>±1%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25623" y="3509898"/>
            <a:ext cx="2124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Headspace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Sampling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System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3886326"/>
            <a:ext cx="4756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Calibri"/>
                <a:cs typeface="Calibri"/>
              </a:rPr>
              <a:t>Picture: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6219825"/>
            <a:ext cx="11576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Model: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GC- </a:t>
            </a:r>
            <a:r>
              <a:rPr sz="1100" b="1" spc="-10" dirty="0">
                <a:latin typeface="Calibri"/>
                <a:cs typeface="Calibri"/>
              </a:rPr>
              <a:t>JP-</a:t>
            </a:r>
            <a:r>
              <a:rPr sz="1100" b="1" spc="-20" dirty="0">
                <a:latin typeface="Calibri"/>
                <a:cs typeface="Calibri"/>
              </a:rPr>
              <a:t>6010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6916292"/>
            <a:ext cx="395922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Introduction: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50" dirty="0">
                <a:latin typeface="Calibri"/>
                <a:cs typeface="Calibri"/>
              </a:rPr>
              <a:t>GC-</a:t>
            </a:r>
            <a:r>
              <a:rPr sz="1050" spc="-20" dirty="0">
                <a:latin typeface="Calibri"/>
                <a:cs typeface="Calibri"/>
              </a:rPr>
              <a:t>JP-</a:t>
            </a:r>
            <a:r>
              <a:rPr sz="1050" dirty="0">
                <a:latin typeface="Calibri"/>
                <a:cs typeface="Calibri"/>
              </a:rPr>
              <a:t>6010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concept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2004" y="7759445"/>
            <a:ext cx="5971540" cy="1340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050">
              <a:latin typeface="Calibri"/>
              <a:cs typeface="Calibri"/>
            </a:endParaRPr>
          </a:p>
          <a:p>
            <a:pPr marL="279400" marR="5080" indent="-266700">
              <a:lnSpc>
                <a:spcPct val="101899"/>
              </a:lnSpc>
              <a:buAutoNum type="arabicPeriod"/>
              <a:tabLst>
                <a:tab pos="279400" algn="l"/>
              </a:tabLst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High-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6-way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injection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valve;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problem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valve- </a:t>
            </a:r>
            <a:r>
              <a:rPr sz="1050" dirty="0">
                <a:latin typeface="Calibri"/>
                <a:cs typeface="Calibri"/>
              </a:rPr>
              <a:t>memory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effects.</a:t>
            </a:r>
            <a:endParaRPr sz="1050">
              <a:latin typeface="Calibri"/>
              <a:cs typeface="Calibri"/>
            </a:endParaRPr>
          </a:p>
          <a:p>
            <a:pPr marL="279400" marR="6350" indent="-266700">
              <a:lnSpc>
                <a:spcPct val="101899"/>
              </a:lnSpc>
              <a:buAutoNum type="arabicPeriod"/>
              <a:tabLst>
                <a:tab pos="279400" algn="l"/>
              </a:tabLst>
            </a:pPr>
            <a:r>
              <a:rPr sz="1050" dirty="0">
                <a:latin typeface="Calibri"/>
                <a:cs typeface="Calibri"/>
              </a:rPr>
              <a:t>Spring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quartz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transporting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sample; thus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abnormal</a:t>
            </a:r>
            <a:r>
              <a:rPr sz="1050" spc="-10" dirty="0">
                <a:latin typeface="Calibri"/>
                <a:cs typeface="Calibri"/>
              </a:rPr>
              <a:t> effects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analysis.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repetition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error.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Auto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anti-</a:t>
            </a:r>
            <a:r>
              <a:rPr sz="1050" spc="-10" dirty="0">
                <a:latin typeface="Calibri"/>
                <a:cs typeface="Calibri"/>
              </a:rPr>
              <a:t>reverse-</a:t>
            </a:r>
            <a:r>
              <a:rPr sz="1050" dirty="0">
                <a:latin typeface="Calibri"/>
                <a:cs typeface="Calibri"/>
              </a:rPr>
              <a:t>blow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prevent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cross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between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229480"/>
            <a:ext cx="2047875" cy="153352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270" cy="68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279400" marR="5080" indent="-266700">
              <a:lnSpc>
                <a:spcPts val="1280"/>
              </a:lnSpc>
              <a:spcBef>
                <a:spcPts val="45"/>
              </a:spcBef>
              <a:buAutoNum type="arabicPeriod" startAt="5"/>
              <a:tabLst>
                <a:tab pos="279400" algn="l"/>
              </a:tabLst>
            </a:pPr>
            <a:r>
              <a:rPr sz="1050" dirty="0">
                <a:latin typeface="Calibri"/>
                <a:cs typeface="Calibri"/>
              </a:rPr>
              <a:t>Microprocessor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function.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adding,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feeding,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anti- reverse-</a:t>
            </a:r>
            <a:r>
              <a:rPr sz="1050" dirty="0">
                <a:latin typeface="Calibri"/>
                <a:cs typeface="Calibri"/>
              </a:rPr>
              <a:t>blow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automatic.</a:t>
            </a:r>
            <a:endParaRPr sz="1050">
              <a:latin typeface="Calibri"/>
              <a:cs typeface="Calibri"/>
            </a:endParaRPr>
          </a:p>
          <a:p>
            <a:pPr marL="278765" indent="-266065">
              <a:lnSpc>
                <a:spcPts val="1240"/>
              </a:lnSpc>
              <a:buAutoNum type="arabicPeriod" startAt="5"/>
              <a:tabLst>
                <a:tab pos="278765" algn="l"/>
              </a:tabLst>
            </a:pPr>
            <a:r>
              <a:rPr sz="1050" dirty="0">
                <a:latin typeface="Calibri"/>
                <a:cs typeface="Calibri"/>
              </a:rPr>
              <a:t>No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modify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system.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82954" y="2078989"/>
          <a:ext cx="6009639" cy="1455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8115"/>
                <a:gridCol w="986790"/>
                <a:gridCol w="773430"/>
                <a:gridCol w="763270"/>
                <a:gridCol w="537210"/>
                <a:gridCol w="544195"/>
                <a:gridCol w="976629"/>
              </a:tblGrid>
              <a:tr h="148590">
                <a:tc>
                  <a:txBody>
                    <a:bodyPr/>
                    <a:lstStyle/>
                    <a:p>
                      <a:pPr marL="31750">
                        <a:lnSpc>
                          <a:spcPts val="100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Technical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0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Parameters: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324485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1.InjectionBottles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QuantityofBottles: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42875" marB="0"/>
                </a:tc>
              </a:tr>
              <a:tr h="162560">
                <a:tc>
                  <a:txBody>
                    <a:bodyPr/>
                    <a:lstStyle/>
                    <a:p>
                      <a:pPr marR="266065" algn="r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MaterialofBottles: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NeutralGlass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162560">
                <a:tc>
                  <a:txBody>
                    <a:bodyPr/>
                    <a:lstStyle/>
                    <a:p>
                      <a:pPr marR="234950" algn="r">
                        <a:lnSpc>
                          <a:spcPts val="1115"/>
                        </a:lnSpc>
                        <a:tabLst>
                          <a:tab pos="907415" algn="l"/>
                        </a:tabLst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Volume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2570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Bottles: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0655">
                        <a:lnSpc>
                          <a:spcPts val="1115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10ml,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115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20ml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ts val="111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3204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other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volumes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508000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2.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65735" marR="854710">
                        <a:lnSpc>
                          <a:spcPts val="136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Sample Sample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97510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Feeding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58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Bottles: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26390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Line: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9235">
                        <a:lnSpc>
                          <a:spcPts val="111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540" marR="24130">
                        <a:lnSpc>
                          <a:spcPts val="136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RT+15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℃～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℃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RT+15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℃～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1050" spc="-10" dirty="0">
                          <a:latin typeface="SimSun"/>
                          <a:cs typeface="SimSun"/>
                        </a:rPr>
                        <a:t>℃</a:t>
                      </a:r>
                      <a:endParaRPr sz="1050">
                        <a:latin typeface="SimSun"/>
                        <a:cs typeface="SimSun"/>
                      </a:endParaRPr>
                    </a:p>
                  </a:txBody>
                  <a:tcPr marL="0" marR="0" marT="0" marB="0"/>
                </a:tc>
              </a:tr>
              <a:tr h="149225">
                <a:tc>
                  <a:txBody>
                    <a:bodyPr/>
                    <a:lstStyle/>
                    <a:p>
                      <a:pPr marL="31750">
                        <a:lnSpc>
                          <a:spcPts val="107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3.Controlling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7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Program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749020" y="3517519"/>
            <a:ext cx="6591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Controlling: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8662" y="3517519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0" dirty="0"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6116" y="3517519"/>
            <a:ext cx="2449195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Outer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Programming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Grades:</a:t>
            </a:r>
            <a:r>
              <a:rPr sz="1050" spc="220" dirty="0">
                <a:latin typeface="Calibri"/>
                <a:cs typeface="Calibri"/>
              </a:rPr>
              <a:t>  </a:t>
            </a:r>
            <a:r>
              <a:rPr sz="1050" spc="-20" dirty="0">
                <a:latin typeface="Calibri"/>
                <a:cs typeface="Calibri"/>
              </a:rPr>
              <a:t>4-</a:t>
            </a:r>
            <a:r>
              <a:rPr sz="1050" dirty="0">
                <a:latin typeface="Calibri"/>
                <a:cs typeface="Calibri"/>
              </a:rPr>
              <a:t>grad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programming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5694045"/>
            <a:ext cx="5721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libri"/>
                <a:cs typeface="Calibri"/>
              </a:rPr>
              <a:t>SYNERGY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MINERAL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RESOURCES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LIMITED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LABORATORY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EQUIPMENT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6192392"/>
            <a:ext cx="240347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035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1.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Cleveland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Open</a:t>
            </a:r>
            <a:r>
              <a:rPr sz="1050" spc="-3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Cup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Flash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3536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4302378"/>
            <a:ext cx="5971540" cy="1070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6700"/>
              </a:lnSpc>
              <a:spcBef>
                <a:spcPts val="100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GB/T3536-</a:t>
            </a:r>
            <a:r>
              <a:rPr sz="1050" dirty="0">
                <a:latin typeface="Calibri"/>
                <a:cs typeface="Calibri"/>
              </a:rPr>
              <a:t>2008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-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Determination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Fire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-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Cleveland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92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Fire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Cleveland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79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90"/>
              </a:spcBef>
            </a:pP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8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below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400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except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oils.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819013"/>
            <a:ext cx="5969000" cy="1631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test.</a:t>
            </a: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continuously </a:t>
            </a:r>
            <a:r>
              <a:rPr sz="1050" dirty="0">
                <a:latin typeface="Calibri"/>
                <a:cs typeface="Calibri"/>
              </a:rPr>
              <a:t>adjustable.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2700" marR="5080" indent="169545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822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self-</a:t>
            </a:r>
            <a:r>
              <a:rPr sz="1050" dirty="0">
                <a:latin typeface="Calibri"/>
                <a:cs typeface="Calibri"/>
              </a:rPr>
              <a:t>contained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complete.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operator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long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connecting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 other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civil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gas.</a:t>
            </a: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cooling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improve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efficiency.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892033"/>
            <a:ext cx="2216150" cy="822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Power supply:</a:t>
            </a:r>
            <a:r>
              <a:rPr sz="1050" spc="4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AC(220±10%)V, </a:t>
            </a:r>
            <a:r>
              <a:rPr sz="1050" spc="-20" dirty="0">
                <a:latin typeface="Calibri"/>
                <a:cs typeface="Calibri"/>
              </a:rPr>
              <a:t>50Hz.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0" dirty="0">
                <a:latin typeface="MS PGothic"/>
                <a:cs typeface="MS PGothic"/>
              </a:rPr>
              <a:t>≦</a:t>
            </a:r>
            <a:r>
              <a:rPr sz="1050" spc="-20" dirty="0">
                <a:latin typeface="Calibri"/>
                <a:cs typeface="Calibri"/>
              </a:rPr>
              <a:t>650W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336" y="1140016"/>
            <a:ext cx="2715443" cy="30224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6416" y="3473830"/>
            <a:ext cx="5981065" cy="12700"/>
          </a:xfrm>
          <a:custGeom>
            <a:avLst/>
            <a:gdLst/>
            <a:ahLst/>
            <a:cxnLst/>
            <a:rect l="l" t="t" r="r" b="b"/>
            <a:pathLst>
              <a:path w="5981065" h="12700">
                <a:moveTo>
                  <a:pt x="5981065" y="0"/>
                </a:moveTo>
                <a:lnTo>
                  <a:pt x="0" y="0"/>
                </a:lnTo>
                <a:lnTo>
                  <a:pt x="0" y="12191"/>
                </a:lnTo>
                <a:lnTo>
                  <a:pt x="5981065" y="12191"/>
                </a:lnTo>
                <a:lnTo>
                  <a:pt x="5981065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2004" y="855980"/>
            <a:ext cx="5970270" cy="440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EXECUTIVE</a:t>
            </a:r>
            <a:r>
              <a:rPr sz="1200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DIRECTOR</a:t>
            </a:r>
            <a:r>
              <a:rPr sz="1200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6FC0"/>
                </a:solidFill>
                <a:latin typeface="Calibri"/>
                <a:cs typeface="Calibri"/>
              </a:rPr>
              <a:t>BUSSINESS</a:t>
            </a:r>
            <a:r>
              <a:rPr sz="1200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006FC0"/>
                </a:solidFill>
                <a:latin typeface="Calibri"/>
                <a:cs typeface="Calibri"/>
              </a:rPr>
              <a:t>DEVELOPMENT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b="1" dirty="0">
                <a:latin typeface="Calibri"/>
                <a:cs typeface="Calibri"/>
              </a:rPr>
              <a:t>PAUL</a:t>
            </a:r>
            <a:r>
              <a:rPr sz="1200" b="1" spc="409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AGBA</a:t>
            </a:r>
            <a:r>
              <a:rPr sz="1200" b="1" spc="4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OPUE</a:t>
            </a:r>
            <a:r>
              <a:rPr sz="1200" b="1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holds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4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B.Sc.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4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Chemistry,</a:t>
            </a:r>
            <a:r>
              <a:rPr sz="1200" spc="40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University</a:t>
            </a:r>
            <a:r>
              <a:rPr sz="1200" spc="4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4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Calabar</a:t>
            </a:r>
            <a:r>
              <a:rPr sz="1200" spc="4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40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4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Masters</a:t>
            </a:r>
            <a:r>
              <a:rPr sz="1200" spc="4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Environmental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Management</a:t>
            </a:r>
            <a:r>
              <a:rPr sz="1200" spc="13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(MEM)</a:t>
            </a:r>
            <a:r>
              <a:rPr sz="1200" spc="1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University</a:t>
            </a:r>
            <a:r>
              <a:rPr sz="1200" spc="1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Lagos,</a:t>
            </a:r>
            <a:r>
              <a:rPr sz="1200" spc="13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Akoka.</a:t>
            </a:r>
            <a:r>
              <a:rPr sz="1200" spc="1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120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member</a:t>
            </a:r>
            <a:r>
              <a:rPr sz="1200" spc="125" dirty="0">
                <a:latin typeface="Calibri"/>
                <a:cs typeface="Calibri"/>
              </a:rPr>
              <a:t> 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114" dirty="0">
                <a:latin typeface="Calibri"/>
                <a:cs typeface="Calibri"/>
              </a:rPr>
              <a:t>  </a:t>
            </a:r>
            <a:r>
              <a:rPr sz="1200" spc="-10" dirty="0">
                <a:latin typeface="Calibri"/>
                <a:cs typeface="Calibri"/>
              </a:rPr>
              <a:t>several </a:t>
            </a:r>
            <a:r>
              <a:rPr sz="1200" dirty="0">
                <a:latin typeface="Calibri"/>
                <a:cs typeface="Calibri"/>
              </a:rPr>
              <a:t>professional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bodies.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Paul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Laboratory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Synergy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Services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Ltd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(SIS).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ts val="1420"/>
              </a:lnSpc>
            </a:pP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LABORATORY</a:t>
            </a:r>
            <a:r>
              <a:rPr sz="1200" spc="18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MANAGER:</a:t>
            </a:r>
            <a:r>
              <a:rPr sz="1200" spc="16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SPECTRUM</a:t>
            </a:r>
            <a:r>
              <a:rPr sz="1200" spc="19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INSPECTION</a:t>
            </a:r>
            <a:r>
              <a:rPr sz="1200" spc="16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COMPANY</a:t>
            </a:r>
            <a:r>
              <a:rPr sz="1200" spc="17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17365D"/>
                </a:solidFill>
                <a:latin typeface="Cambria"/>
                <a:cs typeface="Cambria"/>
              </a:rPr>
              <a:t>LAGOS.</a:t>
            </a:r>
            <a:endParaRPr sz="1200">
              <a:latin typeface="Cambria"/>
              <a:cs typeface="Cambria"/>
            </a:endParaRPr>
          </a:p>
          <a:p>
            <a:pPr marL="12700" marR="42545">
              <a:lnSpc>
                <a:spcPct val="97600"/>
              </a:lnSpc>
              <a:spcBef>
                <a:spcPts val="20"/>
              </a:spcBef>
            </a:pPr>
            <a:r>
              <a:rPr sz="1200" b="1" dirty="0">
                <a:solidFill>
                  <a:srgbClr val="17365D"/>
                </a:solidFill>
                <a:latin typeface="Cambria"/>
                <a:cs typeface="Cambria"/>
              </a:rPr>
              <a:t>MR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.</a:t>
            </a:r>
            <a:r>
              <a:rPr sz="1200" spc="12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17365D"/>
                </a:solidFill>
                <a:latin typeface="Cambria"/>
                <a:cs typeface="Cambria"/>
              </a:rPr>
              <a:t>Olajide</a:t>
            </a:r>
            <a:r>
              <a:rPr sz="1200" b="1" spc="13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b="1" dirty="0">
                <a:solidFill>
                  <a:srgbClr val="17365D"/>
                </a:solidFill>
                <a:latin typeface="Cambria"/>
                <a:cs typeface="Cambria"/>
              </a:rPr>
              <a:t>Filegbe</a:t>
            </a:r>
            <a:r>
              <a:rPr sz="1200" b="1" spc="13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holds</a:t>
            </a:r>
            <a:r>
              <a:rPr sz="1200" spc="12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a</a:t>
            </a:r>
            <a:r>
              <a:rPr sz="1200" spc="14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HND</a:t>
            </a:r>
            <a:r>
              <a:rPr sz="1200" spc="114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in</a:t>
            </a:r>
            <a:r>
              <a:rPr sz="1200" spc="12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Laboratory</a:t>
            </a:r>
            <a:r>
              <a:rPr sz="1200" spc="114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Science,</a:t>
            </a:r>
            <a:r>
              <a:rPr sz="1200" spc="17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Kwara</a:t>
            </a:r>
            <a:r>
              <a:rPr sz="1200" spc="12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State</a:t>
            </a:r>
            <a:r>
              <a:rPr sz="1200" spc="14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Polytechnic.</a:t>
            </a:r>
            <a:r>
              <a:rPr sz="1200" spc="13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25" dirty="0">
                <a:solidFill>
                  <a:srgbClr val="17365D"/>
                </a:solidFill>
                <a:latin typeface="Cambria"/>
                <a:cs typeface="Cambria"/>
              </a:rPr>
              <a:t>He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was</a:t>
            </a:r>
            <a:r>
              <a:rPr sz="1200" spc="11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the</a:t>
            </a:r>
            <a:r>
              <a:rPr sz="1200" spc="11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Laboratory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manager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of</a:t>
            </a:r>
            <a:r>
              <a:rPr sz="1200" spc="12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Clairgold</a:t>
            </a:r>
            <a:r>
              <a:rPr sz="1200" spc="16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Oil</a:t>
            </a:r>
            <a:r>
              <a:rPr sz="1200" spc="13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&amp;</a:t>
            </a:r>
            <a:r>
              <a:rPr sz="1200" spc="12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Gas</a:t>
            </a:r>
            <a:r>
              <a:rPr sz="1200" spc="11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Engineering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Company.</a:t>
            </a:r>
            <a:r>
              <a:rPr sz="1200" spc="160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A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member</a:t>
            </a:r>
            <a:r>
              <a:rPr sz="1200" spc="10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25" dirty="0">
                <a:solidFill>
                  <a:srgbClr val="17365D"/>
                </a:solidFill>
                <a:latin typeface="Cambria"/>
                <a:cs typeface="Cambria"/>
              </a:rPr>
              <a:t>of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several</a:t>
            </a:r>
            <a:r>
              <a:rPr sz="1200" spc="18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65D"/>
                </a:solidFill>
                <a:latin typeface="Cambria"/>
                <a:cs typeface="Cambria"/>
              </a:rPr>
              <a:t>professional</a:t>
            </a:r>
            <a:r>
              <a:rPr sz="1200" spc="185" dirty="0">
                <a:solidFill>
                  <a:srgbClr val="17365D"/>
                </a:solidFill>
                <a:latin typeface="Cambria"/>
                <a:cs typeface="Cambria"/>
              </a:rPr>
              <a:t> </a:t>
            </a:r>
            <a:r>
              <a:rPr sz="1200" spc="-10" dirty="0">
                <a:solidFill>
                  <a:srgbClr val="17365D"/>
                </a:solidFill>
                <a:latin typeface="Cambria"/>
                <a:cs typeface="Cambria"/>
              </a:rPr>
              <a:t>bodies.</a:t>
            </a:r>
            <a:endParaRPr sz="12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LABORATORY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MANAGER: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TRUST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INSPECTION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LIMITED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HARCOURT</a:t>
            </a:r>
            <a:endParaRPr sz="1200">
              <a:latin typeface="Calibri"/>
              <a:cs typeface="Calibri"/>
            </a:endParaRPr>
          </a:p>
          <a:p>
            <a:pPr marL="12700" marR="5080" algn="just">
              <a:lnSpc>
                <a:spcPct val="114999"/>
              </a:lnSpc>
              <a:spcBef>
                <a:spcPts val="1030"/>
              </a:spcBef>
            </a:pPr>
            <a:r>
              <a:rPr sz="1200" b="1" dirty="0">
                <a:latin typeface="Trebuchet MS"/>
                <a:cs typeface="Trebuchet MS"/>
              </a:rPr>
              <a:t>Mr.</a:t>
            </a:r>
            <a:r>
              <a:rPr sz="1200" b="1" spc="90" dirty="0">
                <a:latin typeface="Trebuchet MS"/>
                <a:cs typeface="Trebuchet MS"/>
              </a:rPr>
              <a:t> </a:t>
            </a:r>
            <a:r>
              <a:rPr sz="1200" b="1" spc="-10" dirty="0">
                <a:latin typeface="Trebuchet MS"/>
                <a:cs typeface="Trebuchet MS"/>
              </a:rPr>
              <a:t>PETER</a:t>
            </a:r>
            <a:r>
              <a:rPr sz="1200" b="1" spc="8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OGHENEKEVWE</a:t>
            </a:r>
            <a:r>
              <a:rPr sz="1200" b="1" spc="105" dirty="0">
                <a:latin typeface="Trebuchet MS"/>
                <a:cs typeface="Trebuchet MS"/>
              </a:rPr>
              <a:t> </a:t>
            </a:r>
            <a:r>
              <a:rPr sz="1200" dirty="0">
                <a:latin typeface="Tahoma"/>
                <a:cs typeface="Tahoma"/>
              </a:rPr>
              <a:t>is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currently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company’s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Laboratory/QHSE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Manager;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He </a:t>
            </a:r>
            <a:r>
              <a:rPr sz="1200" dirty="0">
                <a:latin typeface="Tahoma"/>
                <a:cs typeface="Tahoma"/>
              </a:rPr>
              <a:t>holds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Bachelor’s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degree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Pure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Chemistry.</a:t>
            </a:r>
            <a:r>
              <a:rPr sz="1200" spc="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He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is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Project</a:t>
            </a:r>
            <a:r>
              <a:rPr sz="1200" spc="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Management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professional, </a:t>
            </a:r>
            <a:r>
              <a:rPr sz="1200" dirty="0">
                <a:latin typeface="Tahoma"/>
                <a:cs typeface="Tahoma"/>
              </a:rPr>
              <a:t>Member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Chemical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Society</a:t>
            </a:r>
            <a:r>
              <a:rPr sz="1200" dirty="0">
                <a:latin typeface="Tahoma"/>
                <a:cs typeface="Tahoma"/>
              </a:rPr>
              <a:t> of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Nigeria,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Member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35" dirty="0">
                <a:latin typeface="Tahoma"/>
                <a:cs typeface="Tahoma"/>
              </a:rPr>
              <a:t>Institute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Chattered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Chemists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Nigeria, </a:t>
            </a:r>
            <a:r>
              <a:rPr sz="1200" dirty="0">
                <a:latin typeface="Tahoma"/>
                <a:cs typeface="Tahoma"/>
              </a:rPr>
              <a:t>Member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Institute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Safety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Professionals</a:t>
            </a:r>
            <a:r>
              <a:rPr sz="1200" spc="7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Nigeria</a:t>
            </a:r>
            <a:r>
              <a:rPr sz="1200" spc="8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(MISPON)</a:t>
            </a:r>
            <a:r>
              <a:rPr sz="1200" spc="6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and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9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Certified</a:t>
            </a:r>
            <a:r>
              <a:rPr sz="1200" spc="8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ISO</a:t>
            </a:r>
            <a:r>
              <a:rPr sz="1200" spc="7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9001 </a:t>
            </a:r>
            <a:r>
              <a:rPr sz="1200" dirty="0">
                <a:latin typeface="Tahoma"/>
                <a:cs typeface="Tahoma"/>
              </a:rPr>
              <a:t>2015</a:t>
            </a:r>
            <a:r>
              <a:rPr sz="1200" spc="38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Lead</a:t>
            </a:r>
            <a:r>
              <a:rPr sz="1200" spc="38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Auditor.</a:t>
            </a:r>
            <a:r>
              <a:rPr sz="1200" spc="385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He</a:t>
            </a:r>
            <a:r>
              <a:rPr sz="1200" spc="38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has</a:t>
            </a:r>
            <a:r>
              <a:rPr sz="1200" spc="39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over</a:t>
            </a:r>
            <a:r>
              <a:rPr sz="1200" spc="385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13</a:t>
            </a:r>
            <a:r>
              <a:rPr sz="1200" spc="38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years</a:t>
            </a:r>
            <a:r>
              <a:rPr sz="1200" spc="375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390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quality</a:t>
            </a:r>
            <a:r>
              <a:rPr sz="1200" spc="375" dirty="0">
                <a:latin typeface="Tahoma"/>
                <a:cs typeface="Tahoma"/>
              </a:rPr>
              <a:t>  </a:t>
            </a:r>
            <a:r>
              <a:rPr sz="1200" dirty="0">
                <a:latin typeface="Tahoma"/>
                <a:cs typeface="Tahoma"/>
              </a:rPr>
              <a:t>and</a:t>
            </a:r>
            <a:r>
              <a:rPr sz="1200" spc="380" dirty="0">
                <a:latin typeface="Tahoma"/>
                <a:cs typeface="Tahoma"/>
              </a:rPr>
              <a:t>  </a:t>
            </a:r>
            <a:r>
              <a:rPr sz="1200" spc="-10" dirty="0">
                <a:latin typeface="Tahoma"/>
                <a:cs typeface="Tahoma"/>
              </a:rPr>
              <a:t>quantity </a:t>
            </a:r>
            <a:r>
              <a:rPr sz="1200" spc="-25" dirty="0">
                <a:latin typeface="Tahoma"/>
                <a:cs typeface="Tahoma"/>
              </a:rPr>
              <a:t>inspection/superintendence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the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marine,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oil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and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80" dirty="0">
                <a:latin typeface="Tahoma"/>
                <a:cs typeface="Tahoma"/>
              </a:rPr>
              <a:t>gas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industry.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067425"/>
            <a:ext cx="5951220" cy="245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LABORATORY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MANAGER:</a:t>
            </a:r>
            <a:r>
              <a:rPr sz="1200" spc="2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SYNERGY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MINERAL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RESOURCES</a:t>
            </a:r>
            <a:r>
              <a:rPr sz="1200" spc="-10" dirty="0">
                <a:latin typeface="Calibri"/>
                <a:cs typeface="Calibri"/>
              </a:rPr>
              <a:t> LIMITED</a:t>
            </a:r>
            <a:endParaRPr sz="12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250"/>
              </a:spcBef>
            </a:pPr>
            <a:r>
              <a:rPr sz="1400" b="1" dirty="0">
                <a:latin typeface="Calibri"/>
                <a:cs typeface="Calibri"/>
              </a:rPr>
              <a:t>MR.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CHUKWUEMEKA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SONDE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85"/>
              </a:spcBef>
            </a:pPr>
            <a:r>
              <a:rPr sz="1400" b="1" dirty="0">
                <a:latin typeface="Calibri"/>
                <a:cs typeface="Calibri"/>
              </a:rPr>
              <a:t>Chukwuemeka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sonde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graduate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Laboratory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Science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Technology,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from </a:t>
            </a:r>
            <a:r>
              <a:rPr sz="1400" b="1" dirty="0">
                <a:latin typeface="Calibri"/>
                <a:cs typeface="Calibri"/>
              </a:rPr>
              <a:t>University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Science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and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Technology,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Wudil,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Kano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state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with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8years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post </a:t>
            </a:r>
            <a:r>
              <a:rPr sz="1400" b="1" dirty="0">
                <a:latin typeface="Calibri"/>
                <a:cs typeface="Calibri"/>
              </a:rPr>
              <a:t>graduate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experience,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Oil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and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Gas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Industry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with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several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training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certificates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in </a:t>
            </a:r>
            <a:r>
              <a:rPr sz="1400" b="1" dirty="0">
                <a:latin typeface="Calibri"/>
                <a:cs typeface="Calibri"/>
              </a:rPr>
              <a:t>the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industry.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has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work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with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couple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organization,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Such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Clairgold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oil</a:t>
            </a:r>
            <a:r>
              <a:rPr sz="1400" b="1" spc="5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and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gas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Engineering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company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Laboratory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chemist,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Beach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secondary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school, </a:t>
            </a:r>
            <a:r>
              <a:rPr sz="1400" b="1" dirty="0">
                <a:latin typeface="Calibri"/>
                <a:cs typeface="Calibri"/>
              </a:rPr>
              <a:t>Koko,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delta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state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chemistry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teacher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before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joining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Synergy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Mineral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Resources Limited.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7095" cy="3082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51130" indent="-138430">
              <a:lnSpc>
                <a:spcPct val="100000"/>
              </a:lnSpc>
              <a:spcBef>
                <a:spcPts val="20"/>
              </a:spcBef>
              <a:buAutoNum type="arabicPeriod" startAt="3"/>
              <a:tabLst>
                <a:tab pos="151130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device: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naked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fire,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explosion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prevented.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0W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spc="-10" dirty="0">
                <a:latin typeface="Calibri"/>
                <a:cs typeface="Calibri"/>
              </a:rPr>
              <a:t>600W.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applicator: 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Thermometer: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(-</a:t>
            </a:r>
            <a:r>
              <a:rPr sz="1050" spc="-10" dirty="0">
                <a:latin typeface="Calibri"/>
                <a:cs typeface="Calibri"/>
              </a:rPr>
              <a:t>6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400)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thermometer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11C.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Igniting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device: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Ignition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civil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gas)</a:t>
            </a:r>
            <a:endParaRPr sz="1050">
              <a:latin typeface="Calibri"/>
              <a:cs typeface="Calibri"/>
            </a:endParaRPr>
          </a:p>
          <a:p>
            <a:pPr marL="190500" lvl="1" indent="-177800">
              <a:lnSpc>
                <a:spcPct val="100000"/>
              </a:lnSpc>
              <a:spcBef>
                <a:spcPts val="1210"/>
              </a:spcBef>
              <a:buAutoNum type="arabicParenBoth"/>
              <a:tabLst>
                <a:tab pos="190500" algn="l"/>
              </a:tabLst>
            </a:pPr>
            <a:r>
              <a:rPr sz="1050" dirty="0">
                <a:latin typeface="Calibri"/>
                <a:cs typeface="Calibri"/>
              </a:rPr>
              <a:t>Nozzle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aperture: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0.8mm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Calibri"/>
              <a:cs typeface="Calibri"/>
            </a:endParaRPr>
          </a:p>
          <a:p>
            <a:pPr marL="174625" indent="-161925">
              <a:lnSpc>
                <a:spcPct val="100000"/>
              </a:lnSpc>
              <a:buAutoNum type="arabicPeriod" startAt="7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(15</a:t>
            </a:r>
            <a:r>
              <a:rPr sz="1050" dirty="0">
                <a:latin typeface="Cambria Math"/>
                <a:cs typeface="Cambria Math"/>
              </a:rPr>
              <a:t>∼</a:t>
            </a:r>
            <a:r>
              <a:rPr sz="1050" dirty="0">
                <a:latin typeface="Calibri"/>
                <a:cs typeface="Calibri"/>
              </a:rPr>
              <a:t>35)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40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350mm×290mm×350mm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(thermometer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included)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 startAt="7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5.5kg.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92522"/>
            <a:ext cx="240855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035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2.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Fully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open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flash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OBS-</a:t>
            </a:r>
            <a:r>
              <a:rPr sz="1050" b="1" spc="-20" dirty="0">
                <a:latin typeface="Calibri"/>
                <a:cs typeface="Calibri"/>
              </a:rPr>
              <a:t>2010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218959"/>
            <a:ext cx="5972175" cy="962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173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GB/T3536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standard.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simple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repeatability,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ideal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substitute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imported products.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ts val="148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widescreen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English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man-machine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dialogue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keyboard,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preset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temperature,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label,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pressure,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date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155076"/>
            <a:ext cx="1501775" cy="4006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spc="-10" dirty="0">
                <a:latin typeface="Calibri"/>
                <a:cs typeface="Calibri"/>
              </a:rPr>
              <a:t>prompt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  <a:tabLst>
                <a:tab pos="321310" algn="l"/>
                <a:tab pos="1051560" algn="l"/>
              </a:tabLst>
            </a:pPr>
            <a:r>
              <a:rPr sz="1050" spc="-25" dirty="0">
                <a:latin typeface="Calibri"/>
                <a:cs typeface="Calibri"/>
              </a:rPr>
              <a:t>2.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Real-</a:t>
            </a:r>
            <a:r>
              <a:rPr sz="1050" spc="-20" dirty="0">
                <a:latin typeface="Calibri"/>
                <a:cs typeface="Calibri"/>
              </a:rPr>
              <a:t>time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tracking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4152" y="8155076"/>
            <a:ext cx="3743325" cy="40068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36854">
              <a:lnSpc>
                <a:spcPct val="100000"/>
              </a:lnSpc>
              <a:spcBef>
                <a:spcPts val="315"/>
              </a:spcBef>
              <a:tabLst>
                <a:tab pos="2047239" algn="l"/>
              </a:tabLst>
            </a:pPr>
            <a:r>
              <a:rPr sz="1050" spc="-20" dirty="0">
                <a:latin typeface="Calibri"/>
                <a:cs typeface="Calibri"/>
              </a:rPr>
              <a:t>menu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prompt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  <a:tabLst>
                <a:tab pos="558800" algn="l"/>
                <a:tab pos="947419" algn="l"/>
                <a:tab pos="1564640" algn="l"/>
                <a:tab pos="1993900" algn="l"/>
                <a:tab pos="2405380" algn="l"/>
                <a:tab pos="2819400" algn="l"/>
                <a:tab pos="3276600" algn="l"/>
              </a:tabLst>
            </a:pPr>
            <a:r>
              <a:rPr sz="1050" spc="-10" dirty="0">
                <a:latin typeface="Calibri"/>
                <a:cs typeface="Calibri"/>
              </a:rPr>
              <a:t>shows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heating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rate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test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time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function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8234" y="8155076"/>
            <a:ext cx="36512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145">
              <a:lnSpc>
                <a:spcPct val="117100"/>
              </a:lnSpc>
              <a:spcBef>
                <a:spcPts val="100"/>
              </a:spcBef>
            </a:pPr>
            <a:r>
              <a:rPr sz="1050" spc="-10" dirty="0">
                <a:latin typeface="Calibri"/>
                <a:cs typeface="Calibri"/>
              </a:rPr>
              <a:t>input; curve;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004" y="8530031"/>
            <a:ext cx="5969000" cy="5867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55575" indent="-142875">
              <a:lnSpc>
                <a:spcPct val="100000"/>
              </a:lnSpc>
              <a:spcBef>
                <a:spcPts val="315"/>
              </a:spcBef>
              <a:buAutoNum type="arabicPeriod" startAt="3"/>
              <a:tabLst>
                <a:tab pos="155575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English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failure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tips,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date,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prompt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function</a:t>
            </a:r>
            <a:endParaRPr sz="1050">
              <a:latin typeface="Calibri"/>
              <a:cs typeface="Calibri"/>
            </a:endParaRPr>
          </a:p>
          <a:p>
            <a:pPr marL="546735" indent="-534035">
              <a:lnSpc>
                <a:spcPct val="100000"/>
              </a:lnSpc>
              <a:spcBef>
                <a:spcPts val="215"/>
              </a:spcBef>
              <a:buAutoNum type="arabicPeriod" startAt="3"/>
              <a:tabLst>
                <a:tab pos="546735" algn="l"/>
                <a:tab pos="1583055" algn="l"/>
                <a:tab pos="2205990" algn="l"/>
                <a:tab pos="2919095" algn="l"/>
                <a:tab pos="3555365" algn="l"/>
                <a:tab pos="4203065" algn="l"/>
                <a:tab pos="4747260" algn="l"/>
                <a:tab pos="5676265" algn="l"/>
              </a:tabLst>
            </a:pPr>
            <a:r>
              <a:rPr sz="1050" spc="-10" dirty="0">
                <a:latin typeface="Calibri"/>
                <a:cs typeface="Calibri"/>
              </a:rPr>
              <a:t>Instrument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can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store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120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sets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of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historical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data;</a:t>
            </a:r>
            <a:endParaRPr sz="1050">
              <a:latin typeface="Calibri"/>
              <a:cs typeface="Calibri"/>
            </a:endParaRPr>
          </a:p>
          <a:p>
            <a:pPr marL="154305" indent="-141605">
              <a:lnSpc>
                <a:spcPct val="100000"/>
              </a:lnSpc>
              <a:spcBef>
                <a:spcPts val="200"/>
              </a:spcBef>
              <a:buAutoNum type="arabicPeriod" startAt="3"/>
              <a:tabLst>
                <a:tab pos="154305" algn="l"/>
              </a:tabLst>
            </a:pP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impact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value;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492" y="5325875"/>
            <a:ext cx="2912958" cy="176405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99416" y="998880"/>
            <a:ext cx="3439160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0029">
              <a:lnSpc>
                <a:spcPct val="117100"/>
              </a:lnSpc>
              <a:spcBef>
                <a:spcPts val="100"/>
              </a:spcBef>
              <a:tabLst>
                <a:tab pos="1165860" algn="l"/>
                <a:tab pos="2078355" algn="l"/>
                <a:tab pos="2997835" algn="l"/>
              </a:tabLst>
            </a:pPr>
            <a:r>
              <a:rPr sz="1050" spc="-10" dirty="0">
                <a:latin typeface="Calibri"/>
                <a:cs typeface="Calibri"/>
              </a:rPr>
              <a:t>detection,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automatic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correction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detection,</a:t>
            </a:r>
            <a:r>
              <a:rPr sz="1050" spc="2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2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2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23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completed</a:t>
            </a:r>
            <a:r>
              <a:rPr sz="1050" spc="235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without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998880"/>
            <a:ext cx="1102995" cy="58801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74980" indent="-462280">
              <a:lnSpc>
                <a:spcPct val="100000"/>
              </a:lnSpc>
              <a:spcBef>
                <a:spcPts val="315"/>
              </a:spcBef>
              <a:buAutoNum type="arabicPeriod" startAt="6"/>
              <a:tabLst>
                <a:tab pos="474980" algn="l"/>
              </a:tabLst>
            </a:pPr>
            <a:r>
              <a:rPr sz="1050" spc="-10" dirty="0">
                <a:latin typeface="Calibri"/>
                <a:cs typeface="Calibri"/>
              </a:rPr>
              <a:t>Differential</a:t>
            </a:r>
            <a:endParaRPr sz="1050">
              <a:latin typeface="Calibri"/>
              <a:cs typeface="Calibri"/>
            </a:endParaRPr>
          </a:p>
          <a:p>
            <a:pPr marL="236854" indent="-224154">
              <a:lnSpc>
                <a:spcPct val="100000"/>
              </a:lnSpc>
              <a:spcBef>
                <a:spcPts val="215"/>
              </a:spcBef>
              <a:buAutoNum type="arabicPeriod" startAt="6"/>
              <a:tabLst>
                <a:tab pos="236854" algn="l"/>
              </a:tabLst>
            </a:pPr>
            <a:r>
              <a:rPr sz="1050" dirty="0">
                <a:latin typeface="Calibri"/>
                <a:cs typeface="Calibri"/>
              </a:rPr>
              <a:t>Scan,</a:t>
            </a:r>
            <a:r>
              <a:rPr sz="1050" spc="229" dirty="0">
                <a:latin typeface="Calibri"/>
                <a:cs typeface="Calibri"/>
              </a:rPr>
              <a:t>  </a:t>
            </a:r>
            <a:r>
              <a:rPr sz="1050" spc="-10" dirty="0">
                <a:latin typeface="Calibri"/>
                <a:cs typeface="Calibri"/>
              </a:rPr>
              <a:t>ignition,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spc="-25" dirty="0">
                <a:latin typeface="Calibri"/>
                <a:cs typeface="Calibri"/>
              </a:rPr>
              <a:t>8.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7275" y="998880"/>
            <a:ext cx="485140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 marR="5080" indent="-46990">
              <a:lnSpc>
                <a:spcPct val="117100"/>
              </a:lnSpc>
              <a:spcBef>
                <a:spcPts val="100"/>
              </a:spcBef>
            </a:pPr>
            <a:r>
              <a:rPr sz="1050" spc="-10" dirty="0">
                <a:latin typeface="Calibri"/>
                <a:cs typeface="Calibri"/>
              </a:rPr>
              <a:t>system human </a:t>
            </a:r>
            <a:r>
              <a:rPr sz="1050" spc="-20" dirty="0">
                <a:latin typeface="Calibri"/>
                <a:cs typeface="Calibri"/>
              </a:rPr>
              <a:t>rises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18657" y="998880"/>
            <a:ext cx="751205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1610" algn="just">
              <a:lnSpc>
                <a:spcPct val="117100"/>
              </a:lnSpc>
              <a:spcBef>
                <a:spcPts val="100"/>
              </a:spcBef>
            </a:pPr>
            <a:r>
              <a:rPr sz="1050" spc="-10" dirty="0">
                <a:latin typeface="Calibri"/>
                <a:cs typeface="Calibri"/>
              </a:rPr>
              <a:t>deviation; intervention;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9" dirty="0">
                <a:latin typeface="Calibri"/>
                <a:cs typeface="Calibri"/>
              </a:rPr>
              <a:t>   </a:t>
            </a:r>
            <a:r>
              <a:rPr sz="1050" spc="-10" dirty="0">
                <a:latin typeface="Calibri"/>
                <a:cs typeface="Calibri"/>
              </a:rPr>
              <a:t>falls;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0544" y="1400302"/>
            <a:ext cx="6038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9580" algn="l"/>
              </a:tabLst>
            </a:pPr>
            <a:r>
              <a:rPr sz="1050" spc="-20" dirty="0">
                <a:latin typeface="Calibri"/>
                <a:cs typeface="Calibri"/>
              </a:rPr>
              <a:t>Tilt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up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14754" y="1400302"/>
            <a:ext cx="32486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84505" algn="l"/>
                <a:tab pos="1090930" algn="l"/>
                <a:tab pos="1539240" algn="l"/>
                <a:tab pos="2014220" algn="l"/>
                <a:tab pos="2498725" algn="l"/>
              </a:tabLst>
            </a:pP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down,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the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0" dirty="0">
                <a:latin typeface="Calibri"/>
                <a:cs typeface="Calibri"/>
              </a:rPr>
              <a:t>test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25" dirty="0">
                <a:latin typeface="Calibri"/>
                <a:cs typeface="Calibri"/>
              </a:rPr>
              <a:t>arm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automatically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004" y="1589278"/>
            <a:ext cx="11550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9.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Forced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cooling.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004" y="2179980"/>
            <a:ext cx="3218180" cy="118300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300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 dirty="0">
                <a:latin typeface="Calibri"/>
                <a:cs typeface="Calibri"/>
              </a:rPr>
              <a:t>Repeatability: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≤4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reproducibility: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≤8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5080">
              <a:lnSpc>
                <a:spcPct val="117100"/>
              </a:lnSpc>
              <a:spcBef>
                <a:spcPts val="25"/>
              </a:spcBef>
            </a:pP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printout,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ignition: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flame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10" dirty="0">
                <a:latin typeface="Calibri"/>
                <a:cs typeface="Calibri"/>
              </a:rPr>
              <a:t> AC220V, </a:t>
            </a:r>
            <a:r>
              <a:rPr sz="1050" dirty="0">
                <a:latin typeface="Calibri"/>
                <a:cs typeface="Calibri"/>
              </a:rPr>
              <a:t>output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500W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004" y="5059807"/>
            <a:ext cx="240855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035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3.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Fully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open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flash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ID:PT-OBS-</a:t>
            </a:r>
            <a:r>
              <a:rPr sz="1050" b="1" spc="-20" dirty="0">
                <a:latin typeface="Calibri"/>
                <a:cs typeface="Calibri"/>
              </a:rPr>
              <a:t>2010A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2004" y="7270775"/>
            <a:ext cx="5894070" cy="171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735">
              <a:lnSpc>
                <a:spcPct val="116799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D92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Flash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Fire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Points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Cleveland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Open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Cup</a:t>
            </a:r>
            <a:r>
              <a:rPr sz="1050" spc="-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Tester,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GB/T3536 </a:t>
            </a:r>
            <a:r>
              <a:rPr sz="1050" dirty="0">
                <a:latin typeface="Calibri"/>
                <a:cs typeface="Calibri"/>
              </a:rPr>
              <a:t>standard.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10" dirty="0">
                <a:latin typeface="Calibri"/>
                <a:cs typeface="Calibri"/>
              </a:rPr>
              <a:t> technology,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simple</a:t>
            </a:r>
            <a:r>
              <a:rPr sz="1050" spc="-10" dirty="0">
                <a:latin typeface="Calibri"/>
                <a:cs typeface="Calibri"/>
              </a:rPr>
              <a:t> operation, </a:t>
            </a:r>
            <a:r>
              <a:rPr sz="1050" dirty="0">
                <a:latin typeface="Calibri"/>
                <a:cs typeface="Calibri"/>
              </a:rPr>
              <a:t>accurate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repeatability,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ideal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substitute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1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widescreen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English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man-</a:t>
            </a:r>
            <a:r>
              <a:rPr sz="1050" dirty="0">
                <a:latin typeface="Calibri"/>
                <a:cs typeface="Calibri"/>
              </a:rPr>
              <a:t>machine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dialogue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keyboard,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preset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label,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prompt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menu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prompt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input;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Real-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tracking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10" dirty="0">
                <a:latin typeface="Calibri"/>
                <a:cs typeface="Calibri"/>
              </a:rPr>
              <a:t> curve;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English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failure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tips,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parameters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prompt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function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4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historical</a:t>
            </a:r>
            <a:r>
              <a:rPr sz="1050" spc="-20" dirty="0">
                <a:latin typeface="Calibri"/>
                <a:cs typeface="Calibri"/>
              </a:rPr>
              <a:t> data;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1427" y="5558663"/>
            <a:ext cx="2271664" cy="160782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810885" cy="110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impact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value;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Differential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deviation;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Scan,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ignition,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intervention;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Tilt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down,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 rises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falls;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9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Forced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cooling.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367433"/>
            <a:ext cx="3217545" cy="149669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-</a:t>
            </a:r>
            <a:r>
              <a:rPr sz="1050" dirty="0">
                <a:latin typeface="Calibri"/>
                <a:cs typeface="Calibri"/>
              </a:rPr>
              <a:t>400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 dirty="0">
                <a:latin typeface="Calibri"/>
                <a:cs typeface="Calibri"/>
              </a:rPr>
              <a:t>Repeatability: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≤4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reproducibility: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≤8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5080">
              <a:lnSpc>
                <a:spcPct val="1174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Display: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0" dirty="0">
                <a:latin typeface="Calibri"/>
                <a:cs typeface="Calibri"/>
              </a:rPr>
              <a:t> test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printout,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ignition: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0" dirty="0">
                <a:latin typeface="Calibri"/>
                <a:cs typeface="Calibri"/>
              </a:rPr>
              <a:t> flame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Communication: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232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interfaces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500W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2380" y="5247259"/>
            <a:ext cx="19177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a.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Closed</a:t>
            </a:r>
            <a:r>
              <a:rPr sz="1050" b="1" spc="-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Cup</a:t>
            </a: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Flash</a:t>
            </a: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b="1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5"/>
              </a:spcBef>
              <a:tabLst>
                <a:tab pos="33972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4.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PMCC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Flash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8614409"/>
            <a:ext cx="5537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908675"/>
            <a:ext cx="2465704" cy="257302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270" cy="920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73025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261-</a:t>
            </a:r>
            <a:r>
              <a:rPr sz="1050" dirty="0">
                <a:latin typeface="Calibri"/>
                <a:cs typeface="Calibri"/>
              </a:rPr>
              <a:t>2008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</a:pPr>
            <a:r>
              <a:rPr sz="1050" dirty="0">
                <a:latin typeface="Calibri"/>
                <a:cs typeface="Calibri"/>
              </a:rPr>
              <a:t>-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Pensky-</a:t>
            </a:r>
            <a:r>
              <a:rPr sz="1050" dirty="0">
                <a:latin typeface="Calibri"/>
                <a:cs typeface="Calibri"/>
              </a:rPr>
              <a:t>Martens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D93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Pensky- </a:t>
            </a:r>
            <a:r>
              <a:rPr sz="1050" dirty="0">
                <a:latin typeface="Calibri"/>
                <a:cs typeface="Calibri"/>
              </a:rPr>
              <a:t>Martens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Tester.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217166"/>
            <a:ext cx="597027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-3810">
              <a:lnSpc>
                <a:spcPct val="118100"/>
              </a:lnSpc>
              <a:spcBef>
                <a:spcPts val="969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shown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visually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voltmeter.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reasonable.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stainless-</a:t>
            </a:r>
            <a:r>
              <a:rPr sz="1050" dirty="0">
                <a:latin typeface="Calibri"/>
                <a:cs typeface="Calibri"/>
              </a:rPr>
              <a:t>steel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board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beautiful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clean.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3660775"/>
            <a:ext cx="4548505" cy="5315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20" dirty="0">
                <a:latin typeface="Calibri"/>
                <a:cs typeface="Calibri"/>
              </a:rPr>
              <a:t> 50Hz.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600W.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adjustment;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Mechanical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transmission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stirring;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(90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120)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(250±10)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RPM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 startAt="4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diameter:</a:t>
            </a:r>
            <a:r>
              <a:rPr sz="1050" spc="-10" dirty="0">
                <a:latin typeface="Calibri"/>
                <a:cs typeface="Calibri"/>
              </a:rPr>
              <a:t> 50.7mm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50.8mm.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4"/>
            </a:pPr>
            <a:endParaRPr sz="1050">
              <a:latin typeface="Calibri"/>
              <a:cs typeface="Calibri"/>
            </a:endParaRPr>
          </a:p>
          <a:p>
            <a:pPr marL="461645" lvl="1" indent="-176530">
              <a:lnSpc>
                <a:spcPct val="100000"/>
              </a:lnSpc>
              <a:buAutoNum type="arabicParenBoth" startAt="2"/>
              <a:tabLst>
                <a:tab pos="461645" algn="l"/>
              </a:tabLst>
            </a:pPr>
            <a:r>
              <a:rPr sz="1050" dirty="0">
                <a:latin typeface="Calibri"/>
                <a:cs typeface="Calibri"/>
              </a:rPr>
              <a:t>Depth: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55.7mm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56.0mm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Calibri"/>
              <a:buAutoNum type="arabicParenBoth" startAt="2"/>
            </a:pPr>
            <a:endParaRPr sz="1050">
              <a:latin typeface="Calibri"/>
              <a:cs typeface="Calibri"/>
            </a:endParaRPr>
          </a:p>
          <a:p>
            <a:pPr marL="461645" lvl="1" indent="-176530">
              <a:lnSpc>
                <a:spcPct val="100000"/>
              </a:lnSpc>
              <a:buAutoNum type="arabicParenBoth" startAt="2"/>
              <a:tabLst>
                <a:tab pos="4616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scribed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depth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33.9mm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34.3mm.</a:t>
            </a:r>
            <a:endParaRPr sz="1050">
              <a:latin typeface="Calibri"/>
              <a:cs typeface="Calibri"/>
            </a:endParaRPr>
          </a:p>
          <a:p>
            <a:pPr marL="461645" lvl="1" indent="-176530">
              <a:lnSpc>
                <a:spcPct val="100000"/>
              </a:lnSpc>
              <a:spcBef>
                <a:spcPts val="1250"/>
              </a:spcBef>
              <a:buAutoNum type="arabicParenBoth" startAt="2"/>
              <a:tabLst>
                <a:tab pos="461645" algn="l"/>
              </a:tabLst>
            </a:pP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20" dirty="0">
                <a:latin typeface="Calibri"/>
                <a:cs typeface="Calibri"/>
              </a:rPr>
              <a:t> 70ml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Igniting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gas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Thermometers: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Mercury-in-</a:t>
            </a:r>
            <a:r>
              <a:rPr sz="1050" dirty="0">
                <a:latin typeface="Calibri"/>
                <a:cs typeface="Calibri"/>
              </a:rPr>
              <a:t>glass thermometer.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Specifications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 </a:t>
            </a:r>
            <a:r>
              <a:rPr sz="1050" spc="-10" dirty="0">
                <a:latin typeface="Calibri"/>
                <a:cs typeface="Calibri"/>
              </a:rPr>
              <a:t>below:</a:t>
            </a:r>
            <a:endParaRPr sz="1050">
              <a:latin typeface="Calibri"/>
              <a:cs typeface="Calibri"/>
            </a:endParaRPr>
          </a:p>
          <a:p>
            <a:pPr marL="1095375" indent="-177800">
              <a:lnSpc>
                <a:spcPct val="100000"/>
              </a:lnSpc>
              <a:spcBef>
                <a:spcPts val="1270"/>
              </a:spcBef>
              <a:buAutoNum type="arabicParenBoth"/>
              <a:tabLst>
                <a:tab pos="1095375" algn="l"/>
              </a:tabLst>
            </a:pP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spc="-10" dirty="0">
                <a:latin typeface="Calibri"/>
                <a:cs typeface="Calibri"/>
              </a:rPr>
              <a:t>5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110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0.5</a:t>
            </a:r>
            <a:r>
              <a:rPr sz="1050" spc="-20" dirty="0">
                <a:latin typeface="MS PGothic"/>
                <a:cs typeface="MS PGothic"/>
              </a:rPr>
              <a:t>℃</a:t>
            </a:r>
            <a:r>
              <a:rPr sz="1050" spc="-2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arenBoth"/>
            </a:pPr>
            <a:endParaRPr sz="1050">
              <a:latin typeface="Calibri"/>
              <a:cs typeface="Calibri"/>
            </a:endParaRPr>
          </a:p>
          <a:p>
            <a:pPr marL="1095375" indent="-177800">
              <a:lnSpc>
                <a:spcPct val="100000"/>
              </a:lnSpc>
              <a:buAutoNum type="arabicParenBoth"/>
              <a:tabLst>
                <a:tab pos="1095375" algn="l"/>
              </a:tabLst>
            </a:pP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150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,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1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arenBoth"/>
            </a:pPr>
            <a:endParaRPr sz="1050">
              <a:latin typeface="Calibri"/>
              <a:cs typeface="Calibri"/>
            </a:endParaRPr>
          </a:p>
          <a:p>
            <a:pPr marL="1095375" indent="-177800">
              <a:lnSpc>
                <a:spcPct val="100000"/>
              </a:lnSpc>
              <a:buAutoNum type="arabicParenBoth"/>
              <a:tabLst>
                <a:tab pos="1095375" algn="l"/>
              </a:tabLst>
            </a:pP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90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370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,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2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</a:t>
            </a:r>
            <a:r>
              <a:rPr sz="1050" spc="-10" dirty="0">
                <a:latin typeface="Calibri"/>
                <a:cs typeface="Calibri"/>
              </a:rPr>
              <a:t> (15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35)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95"/>
              </a:spcBef>
              <a:buAutoNum type="arabicPeriod" startAt="8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</a:t>
            </a:r>
            <a:r>
              <a:rPr sz="1050" spc="-25" dirty="0">
                <a:latin typeface="Calibri"/>
                <a:cs typeface="Calibri"/>
              </a:rPr>
              <a:t> 85</a:t>
            </a:r>
            <a:r>
              <a:rPr sz="1050" spc="-25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82079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30"/>
              </a:spcBef>
              <a:buSzPct val="90476"/>
              <a:buAutoNum type="arabicPeriod" startAt="10"/>
              <a:tabLst>
                <a:tab pos="1822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consumption:650W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SzPct val="90476"/>
              <a:buAutoNum type="arabicPeriod" startAt="10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370mm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320mm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(length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height);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SzPct val="90476"/>
              <a:buAutoNum type="arabicPeriod" startAt="10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7kg.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6804" y="2342133"/>
            <a:ext cx="8502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S PGothic"/>
                <a:cs typeface="MS PGothic"/>
              </a:rPr>
              <a:t>Ⅲ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2731261"/>
          <a:ext cx="5959474" cy="3185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30"/>
                <a:gridCol w="3519804"/>
                <a:gridCol w="506095"/>
                <a:gridCol w="759460"/>
                <a:gridCol w="718185"/>
              </a:tblGrid>
              <a:tr h="199390">
                <a:tc>
                  <a:txBody>
                    <a:bodyPr/>
                    <a:lstStyle/>
                    <a:p>
                      <a:pPr marL="129539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Remark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Malgun Gothic"/>
                          <a:cs typeface="Malgun Gothic"/>
                        </a:rPr>
                        <a:t>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110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0.5 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GB/T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261-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2008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Malgun Gothic"/>
                          <a:cs typeface="Malgun Gothic"/>
                        </a:rPr>
                        <a:t>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1.0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Malgun Gothic"/>
                          <a:cs typeface="Malgun Gothic"/>
                        </a:rPr>
                        <a:t>～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370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Soft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shaft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φ3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0.5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spare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adapter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277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liner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band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(cut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suitable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length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liner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band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to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 marR="231775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wrap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lower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end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that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just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inserted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into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adaptor)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marR="43815">
              <a:lnSpc>
                <a:spcPts val="1300"/>
              </a:lnSpc>
              <a:spcBef>
                <a:spcPts val="30"/>
              </a:spcBef>
              <a:tabLst>
                <a:tab pos="30035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5.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Pensky-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Martens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Closed-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Cup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Flash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Point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PT-SYD-261-</a:t>
            </a:r>
            <a:r>
              <a:rPr sz="1050" spc="-5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480686"/>
            <a:ext cx="5972175" cy="875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6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261-</a:t>
            </a:r>
            <a:r>
              <a:rPr sz="1050" dirty="0">
                <a:latin typeface="Calibri"/>
                <a:cs typeface="Calibri"/>
              </a:rPr>
              <a:t>2008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-</a:t>
            </a:r>
            <a:r>
              <a:rPr sz="1050" spc="-10" dirty="0">
                <a:latin typeface="Calibri"/>
                <a:cs typeface="Calibri"/>
              </a:rPr>
              <a:t> Pensky-</a:t>
            </a:r>
            <a:r>
              <a:rPr sz="1050" dirty="0">
                <a:latin typeface="Calibri"/>
                <a:cs typeface="Calibri"/>
              </a:rPr>
              <a:t>Martens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D93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Pensky-Martens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797677"/>
            <a:ext cx="5965825" cy="1003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I.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46685">
              <a:lnSpc>
                <a:spcPct val="117100"/>
              </a:lnSpc>
              <a:spcBef>
                <a:spcPts val="994"/>
              </a:spcBef>
              <a:buAutoNum type="arabicPeriod"/>
              <a:tabLst>
                <a:tab pos="15938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complete,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only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civilian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combustible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 </a:t>
            </a:r>
            <a:r>
              <a:rPr sz="1050" dirty="0">
                <a:latin typeface="Calibri"/>
                <a:cs typeface="Calibri"/>
              </a:rPr>
              <a:t>carry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adjustable.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242429"/>
            <a:ext cx="4794250" cy="1769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Calibri"/>
                <a:cs typeface="Calibri"/>
              </a:rPr>
              <a:t>II.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20" dirty="0">
                <a:latin typeface="Calibri"/>
                <a:cs typeface="Calibri"/>
              </a:rPr>
              <a:t> 50Hz.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device:(1)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silicon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carbide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material.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600W.</a:t>
            </a:r>
            <a:endParaRPr sz="1050">
              <a:latin typeface="Calibri"/>
              <a:cs typeface="Calibri"/>
            </a:endParaRPr>
          </a:p>
          <a:p>
            <a:pPr marR="807720" algn="r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(2)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600W.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131445" marR="785495" indent="-131445" algn="r">
              <a:lnSpc>
                <a:spcPct val="100000"/>
              </a:lnSpc>
              <a:buAutoNum type="arabicPeriod" startAt="3"/>
              <a:tabLst>
                <a:tab pos="1314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(5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6)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/min,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B:(1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1.5)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/min.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3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device:(1)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Driving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flexible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shaft,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Shaft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size: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8mm×40mm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25" y="1614530"/>
            <a:ext cx="2965934" cy="273471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45198"/>
            <a:ext cx="4133850" cy="35814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8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90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(90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120)RPM,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(250±10)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RPM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5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diameter:</a:t>
            </a:r>
            <a:r>
              <a:rPr sz="1050" spc="-10" dirty="0">
                <a:latin typeface="Calibri"/>
                <a:cs typeface="Calibri"/>
              </a:rPr>
              <a:t> 50.7mm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50.8mm.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5"/>
            </a:pPr>
            <a:endParaRPr sz="1050">
              <a:latin typeface="Calibri"/>
              <a:cs typeface="Calibri"/>
            </a:endParaRPr>
          </a:p>
          <a:p>
            <a:pPr marL="461645" lvl="1" indent="-176530">
              <a:lnSpc>
                <a:spcPct val="100000"/>
              </a:lnSpc>
              <a:spcBef>
                <a:spcPts val="5"/>
              </a:spcBef>
              <a:buAutoNum type="arabicParenBoth" startAt="2"/>
              <a:tabLst>
                <a:tab pos="461645" algn="l"/>
              </a:tabLst>
            </a:pPr>
            <a:r>
              <a:rPr sz="1050" dirty="0">
                <a:latin typeface="Calibri"/>
                <a:cs typeface="Calibri"/>
              </a:rPr>
              <a:t>Depth: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55.7mm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56.0mm</a:t>
            </a:r>
            <a:endParaRPr sz="105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Calibri"/>
              <a:buAutoNum type="arabicParenBoth" startAt="2"/>
            </a:pPr>
            <a:endParaRPr sz="1050">
              <a:latin typeface="Calibri"/>
              <a:cs typeface="Calibri"/>
            </a:endParaRPr>
          </a:p>
          <a:p>
            <a:pPr marL="461645" lvl="1" indent="-176530">
              <a:lnSpc>
                <a:spcPct val="100000"/>
              </a:lnSpc>
              <a:buAutoNum type="arabicParenBoth" startAt="2"/>
              <a:tabLst>
                <a:tab pos="4616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scribed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depth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33.9mm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34.3mm.</a:t>
            </a:r>
            <a:endParaRPr sz="1050">
              <a:latin typeface="Calibri"/>
              <a:cs typeface="Calibri"/>
            </a:endParaRPr>
          </a:p>
          <a:p>
            <a:pPr marL="461645" lvl="1" indent="-176530">
              <a:lnSpc>
                <a:spcPct val="100000"/>
              </a:lnSpc>
              <a:spcBef>
                <a:spcPts val="1235"/>
              </a:spcBef>
              <a:buAutoNum type="arabicParenBoth" startAt="2"/>
              <a:tabLst>
                <a:tab pos="461645" algn="l"/>
              </a:tabLst>
            </a:pP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20" dirty="0">
                <a:latin typeface="Calibri"/>
                <a:cs typeface="Calibri"/>
              </a:rPr>
              <a:t> 70ml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Igniting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Pipeline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gas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temperature:≤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15~35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SzPct val="95238"/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humidity:≤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85</a:t>
            </a:r>
            <a:r>
              <a:rPr sz="1050" spc="-25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82245" indent="-174625">
              <a:lnSpc>
                <a:spcPct val="100000"/>
              </a:lnSpc>
              <a:spcBef>
                <a:spcPts val="1240"/>
              </a:spcBef>
              <a:buSzPct val="95238"/>
              <a:buAutoNum type="arabicPeriod" startAt="5"/>
              <a:tabLst>
                <a:tab pos="1822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consumption:650W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20"/>
              </a:spcBef>
              <a:buSzPct val="95238"/>
              <a:buAutoNum type="arabicPeriod" startAt="5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340mm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330mm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380mm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(length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height);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SzPct val="95238"/>
              <a:buAutoNum type="arabicPeriod" startAt="5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9kg.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875403"/>
            <a:ext cx="5153660" cy="741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S PGothic"/>
                <a:cs typeface="MS PGothic"/>
              </a:rPr>
              <a:t>Ⅲ</a:t>
            </a:r>
            <a:r>
              <a:rPr sz="1050" dirty="0">
                <a:latin typeface="Calibri"/>
                <a:cs typeface="Calibri"/>
              </a:rPr>
              <a:t>. </a:t>
            </a:r>
            <a:r>
              <a:rPr sz="1050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PT-SYD-261-</a:t>
            </a:r>
            <a:r>
              <a:rPr sz="1050" b="1" dirty="0">
                <a:latin typeface="Calibri"/>
                <a:cs typeface="Calibri"/>
              </a:rPr>
              <a:t>1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Pensky-</a:t>
            </a:r>
            <a:r>
              <a:rPr sz="1050" b="1" dirty="0">
                <a:latin typeface="Calibri"/>
                <a:cs typeface="Calibri"/>
              </a:rPr>
              <a:t>Martens</a:t>
            </a:r>
            <a:r>
              <a:rPr sz="1050" b="1" spc="-10" dirty="0">
                <a:latin typeface="Calibri"/>
                <a:cs typeface="Calibri"/>
              </a:rPr>
              <a:t> Closed-</a:t>
            </a:r>
            <a:r>
              <a:rPr sz="1050" b="1" dirty="0">
                <a:latin typeface="Calibri"/>
                <a:cs typeface="Calibri"/>
              </a:rPr>
              <a:t>Cup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Flash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Point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List and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Documents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532114"/>
            <a:ext cx="44786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2.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SYD-</a:t>
            </a:r>
            <a:r>
              <a:rPr sz="1050" b="1" spc="-20" dirty="0">
                <a:latin typeface="Calibri"/>
                <a:cs typeface="Calibri"/>
              </a:rPr>
              <a:t>261-</a:t>
            </a:r>
            <a:r>
              <a:rPr sz="1050" b="1" dirty="0">
                <a:latin typeface="Calibri"/>
                <a:cs typeface="Calibri"/>
              </a:rPr>
              <a:t>1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Pensky-</a:t>
            </a:r>
            <a:r>
              <a:rPr sz="1050" b="1" dirty="0">
                <a:latin typeface="Calibri"/>
                <a:cs typeface="Calibri"/>
              </a:rPr>
              <a:t>Martens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Closed-</a:t>
            </a:r>
            <a:r>
              <a:rPr sz="1050" b="1" dirty="0">
                <a:latin typeface="Calibri"/>
                <a:cs typeface="Calibri"/>
              </a:rPr>
              <a:t>Cup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Flash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Point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Auxiliary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05560" y="8918143"/>
          <a:ext cx="5955665" cy="200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475"/>
                <a:gridCol w="1417955"/>
                <a:gridCol w="1353820"/>
                <a:gridCol w="1226185"/>
                <a:gridCol w="1459230"/>
              </a:tblGrid>
              <a:tr h="200660">
                <a:tc>
                  <a:txBody>
                    <a:bodyPr/>
                    <a:lstStyle/>
                    <a:p>
                      <a:pPr marL="150495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1310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02512" y="5817997"/>
          <a:ext cx="5956298" cy="2357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3715"/>
                <a:gridCol w="2421890"/>
                <a:gridCol w="643254"/>
                <a:gridCol w="545464"/>
                <a:gridCol w="1831975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Item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Remarks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SYD-261-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PMCC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Flash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ignition</a:t>
                      </a:r>
                      <a:r>
                        <a:rPr sz="1050" spc="-15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unit,</a:t>
                      </a:r>
                      <a:r>
                        <a:rPr sz="1050" spc="-20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oil</a:t>
                      </a:r>
                      <a:r>
                        <a:rPr sz="1050" spc="-20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cup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20" dirty="0">
                          <a:solidFill>
                            <a:srgbClr val="303030"/>
                          </a:solidFill>
                          <a:latin typeface="Calibri"/>
                          <a:cs typeface="Calibri"/>
                        </a:rPr>
                        <a:t>etc.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sensor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Pt100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platinum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resistor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Driving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flexible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shaft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Installed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himself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latex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tube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φ3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0.5m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Igniting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gun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Handle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448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1046988"/>
          <a:ext cx="5955665" cy="9855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475"/>
                <a:gridCol w="1417955"/>
                <a:gridCol w="1353820"/>
                <a:gridCol w="1226185"/>
                <a:gridCol w="1459230"/>
              </a:tblGrid>
              <a:tr h="387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gas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steel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Liquefied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bottle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pipeline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gas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professional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reduce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valve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flexible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pipe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Normal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1.2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～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meters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539644"/>
            <a:ext cx="5970270" cy="9645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43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71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29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4258183"/>
            <a:ext cx="3422015" cy="3511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70"/>
              </a:spcBef>
              <a:tabLst>
                <a:tab pos="30035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6.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Automatic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Pensky-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Martens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Closed-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Cup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Flash Point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PT-SYD-</a:t>
            </a:r>
            <a:r>
              <a:rPr sz="1050" spc="-20" dirty="0">
                <a:latin typeface="Calibri"/>
                <a:cs typeface="Calibri"/>
              </a:rPr>
              <a:t>261A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7632954"/>
            <a:ext cx="5973445" cy="1061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73025" algn="just">
              <a:lnSpc>
                <a:spcPct val="100000"/>
              </a:lnSpc>
              <a:spcBef>
                <a:spcPts val="1200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261-</a:t>
            </a:r>
            <a:r>
              <a:rPr sz="1050" dirty="0">
                <a:latin typeface="Calibri"/>
                <a:cs typeface="Calibri"/>
              </a:rPr>
              <a:t>2008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Point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</a:pPr>
            <a:r>
              <a:rPr sz="1050" dirty="0">
                <a:latin typeface="Calibri"/>
                <a:cs typeface="Calibri"/>
              </a:rPr>
              <a:t>-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Pensky-</a:t>
            </a:r>
            <a:r>
              <a:rPr sz="1050" dirty="0">
                <a:latin typeface="Calibri"/>
                <a:cs typeface="Calibri"/>
              </a:rPr>
              <a:t>Martens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D93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Pensky- </a:t>
            </a:r>
            <a:r>
              <a:rPr sz="1050" dirty="0">
                <a:latin typeface="Calibri"/>
                <a:cs typeface="Calibri"/>
              </a:rPr>
              <a:t>Martens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Tester.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products.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8570" y="5188839"/>
            <a:ext cx="3073361" cy="209854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6460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data.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Calibrate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atmospheric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pressure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corrected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value.</a:t>
            </a:r>
            <a:endParaRPr sz="1050">
              <a:latin typeface="Calibri"/>
              <a:cs typeface="Calibri"/>
            </a:endParaRPr>
          </a:p>
          <a:p>
            <a:pPr marL="12700" marR="5080" indent="169545">
              <a:lnSpc>
                <a:spcPct val="117100"/>
              </a:lnSpc>
              <a:spcBef>
                <a:spcPts val="994"/>
              </a:spcBef>
              <a:buSzPct val="90476"/>
              <a:buAutoNum type="arabicPeriod"/>
              <a:tabLst>
                <a:tab pos="182245" algn="l"/>
              </a:tabLst>
            </a:pPr>
            <a:r>
              <a:rPr sz="1050" dirty="0">
                <a:latin typeface="Calibri"/>
                <a:cs typeface="Calibri"/>
              </a:rPr>
              <a:t>Open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lid,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detect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flash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data,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arm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rises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lowers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down </a:t>
            </a:r>
            <a:r>
              <a:rPr sz="1050" spc="-10" dirty="0">
                <a:latin typeface="Calibri"/>
                <a:cs typeface="Calibri"/>
              </a:rPr>
              <a:t>automatically.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85618"/>
            <a:ext cx="4156710" cy="3714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20" dirty="0">
                <a:latin typeface="Calibri"/>
                <a:cs typeface="Calibri"/>
              </a:rPr>
              <a:t> 50Hz.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Flash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0" dirty="0">
                <a:latin typeface="Calibri"/>
                <a:cs typeface="Calibri"/>
              </a:rPr>
              <a:t> 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3510" marR="1786255" indent="-131445">
              <a:lnSpc>
                <a:spcPct val="203799"/>
              </a:lnSpc>
              <a:buAutoNum type="arabicPeriod"/>
              <a:tabLst>
                <a:tab pos="40576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6)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/min 	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B:(1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1.5)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/min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(90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120)RPM, </a:t>
            </a:r>
            <a:r>
              <a:rPr sz="1050" dirty="0">
                <a:latin typeface="Calibri"/>
                <a:cs typeface="Calibri"/>
              </a:rPr>
              <a:t>Procedure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(250±10)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RPM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Igniting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Igniting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source: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Liquefied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bottle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pipeline</a:t>
            </a:r>
            <a:r>
              <a:rPr sz="1050" spc="-25" dirty="0">
                <a:latin typeface="Calibri"/>
                <a:cs typeface="Calibri"/>
              </a:rPr>
              <a:t> gas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15~35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0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≤</a:t>
            </a:r>
            <a:r>
              <a:rPr sz="1050" spc="-25" dirty="0">
                <a:latin typeface="Calibri"/>
                <a:cs typeface="Calibri"/>
              </a:rPr>
              <a:t> 85</a:t>
            </a:r>
            <a:r>
              <a:rPr sz="1050" spc="-25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500W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Overall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dimensions: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410mm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360mm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310mm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(length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×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height);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14.5kg.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948296"/>
            <a:ext cx="8502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S PGothic"/>
                <a:cs typeface="MS PGothic"/>
              </a:rPr>
              <a:t>Ⅲ</a:t>
            </a:r>
            <a:r>
              <a:rPr sz="1050" dirty="0">
                <a:latin typeface="Calibri"/>
                <a:cs typeface="Calibri"/>
              </a:rPr>
              <a:t>. </a:t>
            </a:r>
            <a:r>
              <a:rPr sz="1050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14704" y="7287132"/>
          <a:ext cx="5958840" cy="1524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725"/>
                <a:gridCol w="3158490"/>
                <a:gridCol w="879475"/>
                <a:gridCol w="1200150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3695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Oil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cup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(250V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6A)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Printing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paper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Roll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Igniter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1046987"/>
          <a:ext cx="5958840" cy="653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725"/>
                <a:gridCol w="3158490"/>
                <a:gridCol w="879475"/>
                <a:gridCol w="1200150"/>
              </a:tblGrid>
              <a:tr h="327660"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62380" y="2822194"/>
            <a:ext cx="3271520" cy="513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b.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Water</a:t>
            </a: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b="1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5"/>
              </a:spcBef>
              <a:tabLst>
                <a:tab pos="33972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7.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Automatic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Karl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Fischer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Titrator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/Trace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moisture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meter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0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 Id: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PT-BWS-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2200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6646544"/>
            <a:ext cx="5969635" cy="1437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Purpose: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GB/T11143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“Test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Water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(Karl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Fischer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Methods)”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1744.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determine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4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4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4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4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Karl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Fischer</a:t>
            </a:r>
            <a:r>
              <a:rPr sz="1050" spc="4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reagent.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</a:t>
            </a:r>
            <a:r>
              <a:rPr sz="1050" spc="45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microprocessor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characteristics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rapid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display,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print.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self-</a:t>
            </a:r>
            <a:r>
              <a:rPr sz="1050" dirty="0">
                <a:latin typeface="Calibri"/>
                <a:cs typeface="Calibri"/>
              </a:rPr>
              <a:t>diagnostics,</a:t>
            </a:r>
            <a:r>
              <a:rPr sz="1050" spc="3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menu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selection.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3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multifunctional, </a:t>
            </a:r>
            <a:r>
              <a:rPr sz="1050" dirty="0">
                <a:latin typeface="Calibri"/>
                <a:cs typeface="Calibri"/>
              </a:rPr>
              <a:t>convenient,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8526018"/>
            <a:ext cx="3884295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Coulometric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microprocessor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3556934"/>
            <a:ext cx="2706624" cy="22286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654040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b="1" spc="-65" dirty="0">
                <a:solidFill>
                  <a:srgbClr val="006FC0"/>
                </a:solidFill>
                <a:latin typeface="Yu Gothic UI"/>
                <a:cs typeface="Yu Gothic UI"/>
              </a:rPr>
              <a:t>ORGANIZATIONAL</a:t>
            </a:r>
            <a:r>
              <a:rPr sz="1100" b="1" spc="25" dirty="0">
                <a:solidFill>
                  <a:srgbClr val="006FC0"/>
                </a:solidFill>
                <a:latin typeface="Yu Gothic UI"/>
                <a:cs typeface="Yu Gothic UI"/>
              </a:rPr>
              <a:t> </a:t>
            </a:r>
            <a:r>
              <a:rPr sz="1100" b="1" spc="-10" dirty="0">
                <a:solidFill>
                  <a:srgbClr val="006FC0"/>
                </a:solidFill>
                <a:latin typeface="Yu Gothic UI"/>
                <a:cs typeface="Yu Gothic UI"/>
              </a:rPr>
              <a:t>STRUCTURE</a:t>
            </a:r>
            <a:endParaRPr sz="1100">
              <a:latin typeface="Yu Gothic UI"/>
              <a:cs typeface="Yu Gothic UI"/>
            </a:endParaRPr>
          </a:p>
          <a:p>
            <a:pPr marL="12700" marR="5080">
              <a:lnSpc>
                <a:spcPct val="112300"/>
              </a:lnSpc>
              <a:spcBef>
                <a:spcPts val="965"/>
              </a:spcBef>
            </a:pPr>
            <a:r>
              <a:rPr sz="1300" dirty="0">
                <a:latin typeface="Cambria Math"/>
                <a:cs typeface="Cambria Math"/>
              </a:rPr>
              <a:t>In</a:t>
            </a:r>
            <a:r>
              <a:rPr sz="1300" spc="-3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order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to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realize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its</a:t>
            </a:r>
            <a:r>
              <a:rPr sz="1300" spc="-2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vision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and</a:t>
            </a:r>
            <a:r>
              <a:rPr sz="1300" spc="-3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mission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as</a:t>
            </a:r>
            <a:r>
              <a:rPr sz="1300" spc="-1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well</a:t>
            </a:r>
            <a:r>
              <a:rPr sz="1300" spc="-3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as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provide</a:t>
            </a:r>
            <a:r>
              <a:rPr sz="1300" spc="-2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optimal</a:t>
            </a:r>
            <a:r>
              <a:rPr sz="1300" spc="-3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service</a:t>
            </a:r>
            <a:r>
              <a:rPr sz="1300" spc="-2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to</a:t>
            </a:r>
            <a:r>
              <a:rPr sz="1300" spc="-30" dirty="0">
                <a:latin typeface="Cambria Math"/>
                <a:cs typeface="Cambria Math"/>
              </a:rPr>
              <a:t> </a:t>
            </a:r>
            <a:r>
              <a:rPr sz="1300" spc="-25" dirty="0">
                <a:latin typeface="Cambria Math"/>
                <a:cs typeface="Cambria Math"/>
              </a:rPr>
              <a:t>its </a:t>
            </a:r>
            <a:r>
              <a:rPr sz="1300" dirty="0">
                <a:latin typeface="Cambria Math"/>
                <a:cs typeface="Cambria Math"/>
              </a:rPr>
              <a:t>customers,</a:t>
            </a:r>
            <a:r>
              <a:rPr sz="1300" spc="-4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Synergy</a:t>
            </a:r>
            <a:r>
              <a:rPr sz="1300" spc="-3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Mineral</a:t>
            </a:r>
            <a:r>
              <a:rPr sz="1300" spc="-4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Resources</a:t>
            </a:r>
            <a:r>
              <a:rPr sz="1300" spc="-4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Limited</a:t>
            </a:r>
            <a:r>
              <a:rPr sz="1300" spc="-4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(SMRL)</a:t>
            </a:r>
            <a:r>
              <a:rPr sz="1300" spc="-4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have</a:t>
            </a:r>
            <a:r>
              <a:rPr sz="1300" spc="-40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been</a:t>
            </a:r>
            <a:r>
              <a:rPr sz="1300" spc="-45" dirty="0">
                <a:latin typeface="Cambria Math"/>
                <a:cs typeface="Cambria Math"/>
              </a:rPr>
              <a:t> </a:t>
            </a:r>
            <a:r>
              <a:rPr sz="1300" dirty="0">
                <a:latin typeface="Cambria Math"/>
                <a:cs typeface="Cambria Math"/>
              </a:rPr>
              <a:t>structured</a:t>
            </a:r>
            <a:r>
              <a:rPr sz="1300" spc="-40" dirty="0">
                <a:latin typeface="Cambria Math"/>
                <a:cs typeface="Cambria Math"/>
              </a:rPr>
              <a:t> </a:t>
            </a:r>
            <a:r>
              <a:rPr sz="1300" spc="-25" dirty="0">
                <a:latin typeface="Cambria Math"/>
                <a:cs typeface="Cambria Math"/>
              </a:rPr>
              <a:t>as</a:t>
            </a:r>
            <a:endParaRPr sz="130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364861"/>
            <a:ext cx="58229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latin typeface="Cambria Math"/>
                <a:cs typeface="Cambria Math"/>
              </a:rPr>
              <a:t>follows;</a:t>
            </a:r>
            <a:endParaRPr sz="1300">
              <a:latin typeface="Cambria Math"/>
              <a:cs typeface="Cambria Math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712077"/>
            <a:ext cx="4333240" cy="191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following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country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(Quantity)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(Quality)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5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CALIBRATION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SERVICES</a:t>
            </a:r>
            <a:endParaRPr sz="1200">
              <a:latin typeface="Calibri"/>
              <a:cs typeface="Calibri"/>
            </a:endParaRPr>
          </a:p>
          <a:p>
            <a:pPr marL="470534" indent="-229235">
              <a:lnSpc>
                <a:spcPct val="100000"/>
              </a:lnSpc>
              <a:spcBef>
                <a:spcPts val="1245"/>
              </a:spcBef>
              <a:buAutoNum type="arabicPeriod"/>
              <a:tabLst>
                <a:tab pos="470534" algn="l"/>
              </a:tabLst>
            </a:pPr>
            <a:r>
              <a:rPr sz="1200" dirty="0">
                <a:latin typeface="Calibri"/>
                <a:cs typeface="Calibri"/>
              </a:rPr>
              <a:t>TRAINING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SERVICES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200" dirty="0">
                <a:latin typeface="Calibri"/>
                <a:cs typeface="Calibri"/>
              </a:rPr>
              <a:t>CARGO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INSPECTION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SERVICES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(Quantity)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0035" y="2142033"/>
            <a:ext cx="4903386" cy="163145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45198"/>
            <a:ext cx="5837555" cy="38601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8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90"/>
              </a:spcBef>
              <a:buAutoNum type="arabicPeriod" startAt="2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Measurement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10" dirty="0">
                <a:latin typeface="Calibri"/>
                <a:cs typeface="Calibri"/>
              </a:rPr>
              <a:t> 1μg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100mg </a:t>
            </a:r>
            <a:r>
              <a:rPr sz="1050" dirty="0">
                <a:latin typeface="Calibri"/>
                <a:cs typeface="Calibri"/>
              </a:rPr>
              <a:t>(Representative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value:</a:t>
            </a:r>
            <a:r>
              <a:rPr sz="1050" spc="-10" dirty="0">
                <a:latin typeface="Calibri"/>
                <a:cs typeface="Calibri"/>
              </a:rPr>
              <a:t> 10μg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10mg)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Electrolysis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electrolysis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current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(Max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mA)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mg/min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(Maximum)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10" dirty="0">
                <a:latin typeface="Calibri"/>
                <a:cs typeface="Calibri"/>
              </a:rPr>
              <a:t> 10μg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1mg±3μg,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0.3%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(not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including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error)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information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buzzer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alarm,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indication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on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Date: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Year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Month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Minute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Second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2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Printer: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16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10" dirty="0">
                <a:latin typeface="Calibri"/>
                <a:cs typeface="Calibri"/>
              </a:rPr>
              <a:t> pin-</a:t>
            </a:r>
            <a:r>
              <a:rPr sz="1050" dirty="0">
                <a:latin typeface="Calibri"/>
                <a:cs typeface="Calibri"/>
              </a:rPr>
              <a:t>printer.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44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220V±10%,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50Hz±5%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25"/>
              </a:spcBef>
              <a:buAutoNum type="arabicPeriod" startAt="10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75"/>
              </a:spcBef>
              <a:buAutoNum type="arabicPeriod" startAt="10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40°C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45"/>
              </a:spcBef>
              <a:buAutoNum type="arabicPeriod" startAt="10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≤90%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15"/>
              </a:spcBef>
              <a:buAutoNum type="arabicPeriod" startAt="10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Size: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290×380×120</a:t>
            </a:r>
            <a:r>
              <a:rPr sz="1050" spc="-20" dirty="0">
                <a:latin typeface="Calibri"/>
                <a:cs typeface="Calibri"/>
              </a:rPr>
              <a:t> (mm)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0"/>
              </a:spcBef>
              <a:buAutoNum type="arabicPeriod" startAt="10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9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Kg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968754"/>
            <a:ext cx="2306320" cy="349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0035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8.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Water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spc="-4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(Double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Units)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260A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5656859"/>
            <a:ext cx="5970905" cy="13360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indent="88265" algn="just">
              <a:lnSpc>
                <a:spcPct val="117000"/>
              </a:lnSpc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This</a:t>
            </a:r>
            <a:r>
              <a:rPr sz="1050" spc="1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r>
              <a:rPr sz="1050" spc="1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050" spc="1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made</a:t>
            </a:r>
            <a:r>
              <a:rPr sz="1050" spc="1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1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designed</a:t>
            </a:r>
            <a:r>
              <a:rPr sz="1050" spc="1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as</a:t>
            </a:r>
            <a:r>
              <a:rPr sz="1050" spc="1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per</a:t>
            </a:r>
            <a:r>
              <a:rPr sz="1050" spc="1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GB/T260</a:t>
            </a:r>
            <a:r>
              <a:rPr sz="1050" spc="2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Standard</a:t>
            </a:r>
            <a:r>
              <a:rPr sz="1050" spc="2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1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Method</a:t>
            </a:r>
            <a:r>
              <a:rPr sz="1050" spc="1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1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Water</a:t>
            </a:r>
            <a:r>
              <a:rPr sz="1050" spc="1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050" spc="1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Petroleum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Products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ASTM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D95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Method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Water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Products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Bituminous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Materials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by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Distillation.</a:t>
            </a:r>
            <a:r>
              <a:rPr sz="105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This</a:t>
            </a:r>
            <a:r>
              <a:rPr sz="105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050" spc="6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suitable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determine</a:t>
            </a:r>
            <a:r>
              <a:rPr sz="105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water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content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050" spc="6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petroleum</a:t>
            </a:r>
            <a:r>
              <a:rPr sz="105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products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according</a:t>
            </a:r>
            <a:r>
              <a:rPr sz="1050" spc="7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to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method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specified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050" spc="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GB/T260.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It is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also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suitable</a:t>
            </a:r>
            <a:r>
              <a:rPr sz="1050" spc="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05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determine</a:t>
            </a:r>
            <a:r>
              <a:rPr sz="1050" spc="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water</a:t>
            </a:r>
            <a:r>
              <a:rPr sz="1050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content of</a:t>
            </a:r>
            <a:r>
              <a:rPr sz="1050" spc="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lubricating</a:t>
            </a:r>
            <a:r>
              <a:rPr sz="105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grease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according</a:t>
            </a:r>
            <a:r>
              <a:rPr sz="105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method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specified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GB/T</a:t>
            </a:r>
            <a:r>
              <a:rPr sz="105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512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Method</a:t>
            </a:r>
            <a:r>
              <a:rPr sz="1050" spc="9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Water</a:t>
            </a:r>
            <a:r>
              <a:rPr sz="1050" spc="8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Content</a:t>
            </a:r>
            <a:r>
              <a:rPr sz="1050" spc="8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050" spc="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Lubricating</a:t>
            </a:r>
            <a:r>
              <a:rPr sz="1050" spc="7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Grease.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This</a:t>
            </a:r>
            <a:r>
              <a:rPr sz="1050" spc="25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r>
              <a:rPr sz="1050" spc="25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adopts</a:t>
            </a:r>
            <a:r>
              <a:rPr sz="1050" spc="26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double-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unit</a:t>
            </a:r>
            <a:r>
              <a:rPr sz="1050" spc="25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structure.</a:t>
            </a:r>
            <a:r>
              <a:rPr sz="1050" spc="26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It</a:t>
            </a:r>
            <a:r>
              <a:rPr sz="1050" spc="250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can</a:t>
            </a:r>
            <a:r>
              <a:rPr sz="1050" spc="254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do</a:t>
            </a:r>
            <a:r>
              <a:rPr sz="1050" spc="254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determination</a:t>
            </a:r>
            <a:r>
              <a:rPr sz="1050" spc="254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254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two</a:t>
            </a:r>
            <a:r>
              <a:rPr sz="1050" spc="254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samples.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156475"/>
            <a:ext cx="2912745" cy="585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  <a:tabLst>
                <a:tab pos="1626235" algn="l"/>
              </a:tabLst>
            </a:pP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I.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b="1" spc="-20" dirty="0">
                <a:solidFill>
                  <a:srgbClr val="333333"/>
                </a:solidFill>
                <a:latin typeface="Calibri"/>
                <a:cs typeface="Calibri"/>
              </a:rPr>
              <a:t>Main</a:t>
            </a:r>
            <a:endParaRPr sz="1050">
              <a:latin typeface="Calibri"/>
              <a:cs typeface="Calibri"/>
            </a:endParaRPr>
          </a:p>
          <a:p>
            <a:pPr marL="327660" indent="-314960">
              <a:lnSpc>
                <a:spcPct val="100000"/>
              </a:lnSpc>
              <a:spcBef>
                <a:spcPts val="204"/>
              </a:spcBef>
              <a:buAutoNum type="arabicPeriod"/>
              <a:tabLst>
                <a:tab pos="327660" algn="l"/>
                <a:tab pos="743585" algn="l"/>
                <a:tab pos="1557020" algn="l"/>
                <a:tab pos="1852295" algn="l"/>
                <a:tab pos="2554605" algn="l"/>
              </a:tabLst>
            </a:pP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designed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totally</a:t>
            </a:r>
            <a:endParaRPr sz="1050">
              <a:latin typeface="Calibri"/>
              <a:cs typeface="Calibri"/>
            </a:endParaRPr>
          </a:p>
          <a:p>
            <a:pPr marL="241935" indent="-229235">
              <a:lnSpc>
                <a:spcPct val="100000"/>
              </a:lnSpc>
              <a:spcBef>
                <a:spcPts val="220"/>
              </a:spcBef>
              <a:buAutoNum type="arabicPeriod"/>
              <a:tabLst>
                <a:tab pos="241935" algn="l"/>
                <a:tab pos="571500" algn="l"/>
                <a:tab pos="1092200" algn="l"/>
                <a:tab pos="1915795" algn="l"/>
                <a:tab pos="2672080" algn="l"/>
              </a:tabLst>
            </a:pP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gripper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is</a:t>
            </a:r>
            <a:r>
              <a:rPr sz="1050" spc="254" dirty="0">
                <a:solidFill>
                  <a:srgbClr val="333333"/>
                </a:solidFill>
                <a:latin typeface="Calibri"/>
                <a:cs typeface="Calibri"/>
              </a:rPr>
              <a:t> 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designed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reasonably.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0678" y="7156475"/>
            <a:ext cx="981710" cy="585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technical</a:t>
            </a:r>
            <a:endParaRPr sz="1050">
              <a:latin typeface="Calibri"/>
              <a:cs typeface="Calibri"/>
            </a:endParaRPr>
          </a:p>
          <a:p>
            <a:pPr marL="12700" marR="5080" indent="113030" algn="r">
              <a:lnSpc>
                <a:spcPts val="1480"/>
              </a:lnSpc>
              <a:spcBef>
                <a:spcPts val="70"/>
              </a:spcBef>
              <a:tabLst>
                <a:tab pos="739140" algn="l"/>
                <a:tab pos="786765" algn="l"/>
              </a:tabLst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meeting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installation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9631" y="7340498"/>
            <a:ext cx="872490" cy="40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9855">
              <a:lnSpc>
                <a:spcPct val="117400"/>
              </a:lnSpc>
              <a:spcBef>
                <a:spcPts val="95"/>
              </a:spcBef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requirements dismantlement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1961" y="7156475"/>
            <a:ext cx="970915" cy="585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6985" indent="106680" algn="r">
              <a:lnSpc>
                <a:spcPts val="1480"/>
              </a:lnSpc>
              <a:spcBef>
                <a:spcPts val="70"/>
              </a:spcBef>
              <a:tabLst>
                <a:tab pos="316865" algn="l"/>
                <a:tab pos="443865" algn="l"/>
              </a:tabLst>
            </a:pP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GB/T260.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are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convenient.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004" y="7716164"/>
            <a:ext cx="5969000" cy="58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2720">
              <a:lnSpc>
                <a:spcPct val="117100"/>
              </a:lnSpc>
              <a:spcBef>
                <a:spcPts val="100"/>
              </a:spcBef>
              <a:buAutoNum type="arabicPeriod" startAt="3"/>
              <a:tabLst>
                <a:tab pos="185420" algn="l"/>
                <a:tab pos="2085975" algn="l"/>
                <a:tab pos="3856990" algn="l"/>
                <a:tab pos="5321935" algn="l"/>
              </a:tabLst>
            </a:pP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2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heating</a:t>
            </a:r>
            <a:r>
              <a:rPr sz="1050" spc="3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power</a:t>
            </a:r>
            <a:r>
              <a:rPr sz="1050" spc="3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050" spc="3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continuously</a:t>
            </a:r>
            <a:r>
              <a:rPr sz="1050" spc="30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adjustable.</a:t>
            </a:r>
            <a:r>
              <a:rPr sz="1050" spc="3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30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voltmeter</a:t>
            </a:r>
            <a:r>
              <a:rPr sz="1050" spc="3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displays</a:t>
            </a:r>
            <a:r>
              <a:rPr sz="1050" spc="3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29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power</a:t>
            </a:r>
            <a:r>
              <a:rPr sz="1050" spc="3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intuitionally.</a:t>
            </a:r>
            <a:r>
              <a:rPr sz="1050" spc="30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temperature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control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reasonable.</a:t>
            </a:r>
            <a:endParaRPr sz="1050">
              <a:latin typeface="Calibri"/>
              <a:cs typeface="Calibri"/>
            </a:endParaRPr>
          </a:p>
          <a:p>
            <a:pPr marL="320040" indent="-307340">
              <a:lnSpc>
                <a:spcPct val="100000"/>
              </a:lnSpc>
              <a:spcBef>
                <a:spcPts val="215"/>
              </a:spcBef>
              <a:buAutoNum type="arabicPeriod" startAt="3"/>
              <a:tabLst>
                <a:tab pos="320040" algn="l"/>
                <a:tab pos="603250" algn="l"/>
                <a:tab pos="999490" algn="l"/>
                <a:tab pos="1344930" algn="l"/>
                <a:tab pos="1954530" algn="l"/>
                <a:tab pos="2367280" algn="l"/>
                <a:tab pos="2731770" algn="l"/>
                <a:tab pos="3147695" algn="l"/>
                <a:tab pos="4031615" algn="l"/>
                <a:tab pos="4672965" algn="l"/>
                <a:tab pos="5399405" algn="l"/>
                <a:tab pos="5687060" algn="l"/>
              </a:tabLst>
            </a:pP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It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can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do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parallel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two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samples.The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working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efficiency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high.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882954" y="8537193"/>
          <a:ext cx="6009001" cy="528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180"/>
                <a:gridCol w="826769"/>
                <a:gridCol w="1094739"/>
                <a:gridCol w="504189"/>
                <a:gridCol w="1194435"/>
                <a:gridCol w="1964689"/>
              </a:tblGrid>
              <a:tr h="157480">
                <a:tc>
                  <a:txBody>
                    <a:bodyPr/>
                    <a:lstStyle/>
                    <a:p>
                      <a:pPr marL="31750">
                        <a:lnSpc>
                          <a:spcPts val="1000"/>
                        </a:lnSpc>
                      </a:pPr>
                      <a:r>
                        <a:rPr sz="1050" b="1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II.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ts val="1000"/>
                        </a:lnSpc>
                      </a:pPr>
                      <a:r>
                        <a:rPr sz="105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1000"/>
                        </a:lnSpc>
                      </a:pPr>
                      <a:r>
                        <a:rPr sz="105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technical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000"/>
                        </a:lnSpc>
                      </a:pPr>
                      <a:r>
                        <a:rPr sz="105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specifications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1974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50" spc="6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50" spc="6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：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AC(220±10%)V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，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50Hz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715" marB="0"/>
                </a:tc>
              </a:tr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ts val="1215"/>
                        </a:lnSpc>
                        <a:spcBef>
                          <a:spcPts val="55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286385">
                        <a:lnSpc>
                          <a:spcPts val="1215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Heating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457834">
                        <a:lnSpc>
                          <a:spcPts val="1215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ts val="1215"/>
                        </a:lnSpc>
                        <a:spcBef>
                          <a:spcPts val="55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472440">
                        <a:lnSpc>
                          <a:spcPts val="1215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electric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15"/>
                        </a:lnSpc>
                        <a:spcBef>
                          <a:spcPts val="55"/>
                        </a:spcBef>
                        <a:tabLst>
                          <a:tab pos="1156970" algn="l"/>
                        </a:tabLst>
                      </a:pPr>
                      <a:r>
                        <a:rPr sz="1050" spc="5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furnace</a:t>
                      </a:r>
                      <a:r>
                        <a:rPr sz="1050" spc="55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：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	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1000W×2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</a:tr>
            </a:tbl>
          </a:graphicData>
        </a:graphic>
      </p:graphicFrame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380" y="2619755"/>
            <a:ext cx="1553495" cy="290512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82954" y="1066101"/>
          <a:ext cx="6063614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5320"/>
                <a:gridCol w="1746885"/>
                <a:gridCol w="1152525"/>
                <a:gridCol w="838835"/>
                <a:gridCol w="934085"/>
                <a:gridCol w="735964"/>
              </a:tblGrid>
              <a:tr h="173990">
                <a:tc>
                  <a:txBody>
                    <a:bodyPr/>
                    <a:lstStyle/>
                    <a:p>
                      <a:pPr marL="31750">
                        <a:lnSpc>
                          <a:spcPts val="1120"/>
                        </a:lnSpc>
                        <a:tabLst>
                          <a:tab pos="389255" algn="l"/>
                        </a:tabLst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Heat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7810" algn="r">
                        <a:lnSpc>
                          <a:spcPts val="1120"/>
                        </a:lnSpc>
                        <a:tabLst>
                          <a:tab pos="418465" algn="l"/>
                          <a:tab pos="1226820" algn="l"/>
                        </a:tabLst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ing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5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：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	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20"/>
                        </a:lnSpc>
                        <a:tabLst>
                          <a:tab pos="380365" algn="l"/>
                        </a:tabLst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continuously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2245" algn="r">
                        <a:lnSpc>
                          <a:spcPts val="1120"/>
                        </a:lnSpc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adjusted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5405">
                        <a:lnSpc>
                          <a:spcPts val="1120"/>
                        </a:lnSpc>
                        <a:tabLst>
                          <a:tab pos="450850" algn="l"/>
                          <a:tab pos="770890" algn="l"/>
                          <a:tab pos="1366520" algn="l"/>
                        </a:tabLst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silicon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knob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98755">
                <a:tc>
                  <a:txBody>
                    <a:bodyPr/>
                    <a:lstStyle/>
                    <a:p>
                      <a:pPr marL="31750" marR="4889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4.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Ambient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3003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：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≤35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3355">
                <a:tc>
                  <a:txBody>
                    <a:bodyPr/>
                    <a:lstStyle/>
                    <a:p>
                      <a:pPr marL="31750" marR="48895">
                        <a:lnSpc>
                          <a:spcPts val="1215"/>
                        </a:lnSpc>
                        <a:spcBef>
                          <a:spcPts val="50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5.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292735" algn="r">
                        <a:lnSpc>
                          <a:spcPts val="1215"/>
                        </a:lnSpc>
                        <a:spcBef>
                          <a:spcPts val="5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Relative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9865" algn="r">
                        <a:lnSpc>
                          <a:spcPts val="1215"/>
                        </a:lnSpc>
                        <a:spcBef>
                          <a:spcPts val="50"/>
                        </a:spcBef>
                      </a:pPr>
                      <a:r>
                        <a:rPr sz="1050" spc="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humidity</a:t>
                      </a:r>
                      <a:r>
                        <a:rPr sz="1050" spc="45" dirty="0">
                          <a:solidFill>
                            <a:srgbClr val="333333"/>
                          </a:solidFill>
                          <a:latin typeface="MS PGothic"/>
                          <a:cs typeface="MS PGothic"/>
                        </a:rPr>
                        <a:t>：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7034">
                        <a:lnSpc>
                          <a:spcPts val="1215"/>
                        </a:lnSpc>
                        <a:spcBef>
                          <a:spcPts val="50"/>
                        </a:spcBef>
                      </a:pP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≤85%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1631950"/>
            <a:ext cx="5972175" cy="762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27430" algn="l"/>
                <a:tab pos="2489200" algn="l"/>
                <a:tab pos="3750945" algn="l"/>
                <a:tab pos="5569585" algn="l"/>
              </a:tabLst>
            </a:pP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6.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Maximum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power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consumption</a:t>
            </a:r>
            <a:r>
              <a:rPr sz="1050" spc="-10" dirty="0">
                <a:solidFill>
                  <a:srgbClr val="333333"/>
                </a:solidFill>
                <a:latin typeface="MS PGothic"/>
                <a:cs typeface="MS PGothic"/>
              </a:rPr>
              <a:t>：</a:t>
            </a:r>
            <a:r>
              <a:rPr sz="1050" dirty="0">
                <a:solidFill>
                  <a:srgbClr val="333333"/>
                </a:solidFill>
                <a:latin typeface="MS PGothic"/>
                <a:cs typeface="MS PGothic"/>
              </a:rPr>
              <a:t>	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2200W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9000"/>
              </a:lnSpc>
            </a:pP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Note</a:t>
            </a:r>
            <a:r>
              <a:rPr sz="1050" b="1" spc="6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we</a:t>
            </a:r>
            <a:r>
              <a:rPr sz="1050" spc="1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can</a:t>
            </a:r>
            <a:r>
              <a:rPr sz="1050" spc="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customize</a:t>
            </a:r>
            <a:r>
              <a:rPr sz="1050" spc="1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1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electric</a:t>
            </a:r>
            <a:r>
              <a:rPr sz="1050" spc="1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jacket</a:t>
            </a:r>
            <a:r>
              <a:rPr sz="1050" spc="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model</a:t>
            </a:r>
            <a:r>
              <a:rPr sz="1050" spc="1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none</a:t>
            </a:r>
            <a:r>
              <a:rPr sz="1050" spc="1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naked</a:t>
            </a:r>
            <a:r>
              <a:rPr sz="1050" spc="1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fire</a:t>
            </a:r>
            <a:r>
              <a:rPr sz="1050" spc="1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test</a:t>
            </a:r>
            <a:r>
              <a:rPr sz="1050" spc="1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as</a:t>
            </a:r>
            <a:r>
              <a:rPr sz="1050" spc="11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customer’s</a:t>
            </a:r>
            <a:r>
              <a:rPr sz="1050" spc="1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need.</a:t>
            </a: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III</a:t>
            </a:r>
            <a:r>
              <a:rPr sz="1050" b="1" dirty="0">
                <a:solidFill>
                  <a:srgbClr val="333333"/>
                </a:solidFill>
                <a:latin typeface="Microsoft JhengHei"/>
                <a:cs typeface="Microsoft JhengHei"/>
              </a:rPr>
              <a:t>、</a:t>
            </a: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Water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Content</a:t>
            </a:r>
            <a:r>
              <a:rPr sz="1050" b="1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Tester</a:t>
            </a: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Accessories</a:t>
            </a:r>
            <a:r>
              <a:rPr sz="1050" b="1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Documents</a:t>
            </a: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spc="-20" dirty="0">
                <a:solidFill>
                  <a:srgbClr val="333333"/>
                </a:solidFill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02512" y="2543809"/>
          <a:ext cx="5958839" cy="526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130"/>
                <a:gridCol w="2525395"/>
                <a:gridCol w="655954"/>
                <a:gridCol w="645160"/>
                <a:gridCol w="1600200"/>
              </a:tblGrid>
              <a:tr h="332105">
                <a:tc>
                  <a:txBody>
                    <a:bodyPr/>
                    <a:lstStyle/>
                    <a:p>
                      <a:pPr marR="163195" algn="r">
                        <a:lnSpc>
                          <a:spcPts val="1255"/>
                        </a:lnSpc>
                      </a:pPr>
                      <a:r>
                        <a:rPr sz="1050" b="1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Standing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rod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Clamps for</a:t>
                      </a:r>
                      <a:r>
                        <a:rPr sz="1050" spc="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condensation</a:t>
                      </a:r>
                      <a:r>
                        <a:rPr sz="1050" spc="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Condensation</a:t>
                      </a:r>
                      <a:r>
                        <a:rPr sz="1050" spc="-5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Receiving</a:t>
                      </a:r>
                      <a:r>
                        <a:rPr sz="1050" spc="-4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Round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bottom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flask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10A(Ф5×20)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Rubber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hose(Ф22×3)—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—0.2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R="151130" algn="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Silicone</a:t>
                      </a:r>
                      <a:r>
                        <a:rPr sz="1050" spc="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tube(Ф12×2)——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6</a:t>
                      </a:r>
                      <a:r>
                        <a:rPr sz="1050" spc="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Select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according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demand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430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Inlet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pipe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connection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head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R="15430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Three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way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cock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components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Used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water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inlet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branch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4305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R="154305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marR="15430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8120633"/>
            <a:ext cx="34918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IV</a:t>
            </a:r>
            <a:r>
              <a:rPr sz="1050" b="1" dirty="0">
                <a:solidFill>
                  <a:srgbClr val="333333"/>
                </a:solidFill>
                <a:latin typeface="Microsoft JhengHei"/>
                <a:cs typeface="Microsoft JhengHei"/>
              </a:rPr>
              <a:t>、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Water</a:t>
            </a:r>
            <a:r>
              <a:rPr sz="1050" b="1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Content</a:t>
            </a: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Tester's</a:t>
            </a:r>
            <a:r>
              <a:rPr sz="1050" b="1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Reagent</a:t>
            </a:r>
            <a:r>
              <a:rPr sz="1050" b="1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b="1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333"/>
                </a:solidFill>
                <a:latin typeface="Calibri"/>
                <a:cs typeface="Calibri"/>
              </a:rPr>
              <a:t>Auxiliary</a:t>
            </a:r>
            <a:r>
              <a:rPr sz="1050" b="1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Equipments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02512" y="8459469"/>
          <a:ext cx="595693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300"/>
                <a:gridCol w="1419860"/>
                <a:gridCol w="1356360"/>
                <a:gridCol w="1228725"/>
                <a:gridCol w="1456689"/>
              </a:tblGrid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2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Xylene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2512" y="1046987"/>
          <a:ext cx="5956934" cy="667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300"/>
                <a:gridCol w="1419860"/>
                <a:gridCol w="1356360"/>
                <a:gridCol w="1228725"/>
                <a:gridCol w="1456689"/>
              </a:tblGrid>
              <a:tr h="33401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1050" spc="-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glaze</a:t>
                      </a:r>
                      <a:r>
                        <a:rPr sz="1050" spc="-1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of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porcelain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box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29895">
                        <a:lnSpc>
                          <a:spcPct val="100000"/>
                        </a:lnSpc>
                      </a:pP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Alternative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spc="-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Pumice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stone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solidFill>
                            <a:srgbClr val="333333"/>
                          </a:solidFill>
                          <a:latin typeface="Calibri"/>
                          <a:cs typeface="Calibri"/>
                        </a:rPr>
                        <a:t>box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1677059"/>
            <a:ext cx="5620385" cy="14884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50" b="1" spc="-10" dirty="0">
                <a:solidFill>
                  <a:srgbClr val="333333"/>
                </a:solidFill>
                <a:latin typeface="Calibri"/>
                <a:cs typeface="Calibri"/>
              </a:rPr>
              <a:t>Notes</a:t>
            </a:r>
            <a:r>
              <a:rPr sz="1050" b="1" spc="-10" dirty="0">
                <a:solidFill>
                  <a:srgbClr val="333333"/>
                </a:solidFill>
                <a:latin typeface="Microsoft JhengHei"/>
                <a:cs typeface="Microsoft JhengHei"/>
              </a:rPr>
              <a:t>：</a:t>
            </a:r>
            <a:endParaRPr sz="105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1</a:t>
            </a:r>
            <a:r>
              <a:rPr sz="1050" spc="350" dirty="0">
                <a:solidFill>
                  <a:srgbClr val="333333"/>
                </a:solidFill>
                <a:latin typeface="MS PGothic"/>
                <a:cs typeface="MS PGothic"/>
              </a:rPr>
              <a:t>、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reagent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equipments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installing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are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supplied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by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end-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users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8100"/>
              </a:lnSpc>
              <a:spcBef>
                <a:spcPts val="85"/>
              </a:spcBef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2</a:t>
            </a:r>
            <a:r>
              <a:rPr sz="1050" spc="350" dirty="0">
                <a:solidFill>
                  <a:srgbClr val="333333"/>
                </a:solidFill>
                <a:latin typeface="MS PGothic"/>
                <a:cs typeface="MS PGothic"/>
              </a:rPr>
              <a:t>、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usage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management</a:t>
            </a:r>
            <a:r>
              <a:rPr sz="105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saving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poisonous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harmful</a:t>
            </a:r>
            <a:r>
              <a:rPr sz="1050" spc="-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reagent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pls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operate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according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33333"/>
                </a:solidFill>
                <a:latin typeface="Calibri"/>
                <a:cs typeface="Calibri"/>
              </a:rPr>
              <a:t>the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relative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principle.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3</a:t>
            </a:r>
            <a:r>
              <a:rPr sz="1050" spc="350" dirty="0">
                <a:solidFill>
                  <a:srgbClr val="333333"/>
                </a:solidFill>
                <a:latin typeface="MS PGothic"/>
                <a:cs typeface="MS PGothic"/>
              </a:rPr>
              <a:t>、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PLS</a:t>
            </a:r>
            <a:r>
              <a:rPr sz="1050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read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operation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manual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industry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before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using</a:t>
            </a:r>
            <a:r>
              <a:rPr sz="105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333"/>
                </a:solidFill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  <a:tabLst>
                <a:tab pos="300355" algn="l"/>
              </a:tabLst>
            </a:pP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9.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	Crude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Water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Content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8929A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7322591"/>
            <a:ext cx="5970270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3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GB/T8929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(Distillation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D4006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crude</a:t>
            </a:r>
            <a:r>
              <a:rPr sz="1050" spc="-10" dirty="0">
                <a:latin typeface="Calibri"/>
                <a:cs typeface="Calibri"/>
              </a:rPr>
              <a:t> oils.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Desktop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double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units.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mantle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continuously.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naked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fire,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use.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2923" y="3389336"/>
            <a:ext cx="1475877" cy="373185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9635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 algn="just">
              <a:lnSpc>
                <a:spcPct val="100000"/>
              </a:lnSpc>
              <a:spcBef>
                <a:spcPts val="3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receiver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condenser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standard.</a:t>
            </a:r>
            <a:endParaRPr sz="1050">
              <a:latin typeface="Calibri"/>
              <a:cs typeface="Calibri"/>
            </a:endParaRPr>
          </a:p>
          <a:p>
            <a:pPr marL="12700" marR="5080" indent="161925" algn="just">
              <a:lnSpc>
                <a:spcPct val="117600"/>
              </a:lnSpc>
              <a:spcBef>
                <a:spcPts val="980"/>
              </a:spcBef>
              <a:buAutoNum type="arabicPeriod" startAt="3"/>
              <a:tabLst>
                <a:tab pos="174625" algn="l"/>
              </a:tabLst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tip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shape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small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tools,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scrapers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sprayers,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8929-</a:t>
            </a:r>
            <a:r>
              <a:rPr sz="1050" dirty="0">
                <a:latin typeface="Calibri"/>
                <a:cs typeface="Calibri"/>
              </a:rPr>
              <a:t>2006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standard.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biggest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feature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instrument: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without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open </a:t>
            </a:r>
            <a:r>
              <a:rPr sz="1050" dirty="0">
                <a:latin typeface="Calibri"/>
                <a:cs typeface="Calibri"/>
              </a:rPr>
              <a:t>flame,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two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343657"/>
            <a:ext cx="4088129" cy="3038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45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Heater:</a:t>
            </a:r>
            <a:r>
              <a:rPr sz="1050" spc="20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mantle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500W×2,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adjustment.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flask: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Receiver: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5ml,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graduation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0.05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Condenser: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400mm±5mm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-10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+35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4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43510" marR="5080" indent="-131445">
              <a:lnSpc>
                <a:spcPct val="196200"/>
              </a:lnSpc>
              <a:spcBef>
                <a:spcPts val="35"/>
              </a:spcBef>
              <a:buAutoNum type="arabicPeriod"/>
              <a:tabLst>
                <a:tab pos="40576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425mm×330mm×150mm(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vessels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included) 	425mm×330mm×1180mm(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vessels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included)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872353"/>
            <a:ext cx="41941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SYD-</a:t>
            </a:r>
            <a:r>
              <a:rPr sz="1050" b="1" dirty="0">
                <a:latin typeface="Calibri"/>
                <a:cs typeface="Calibri"/>
              </a:rPr>
              <a:t>8929A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Crude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Oil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Water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Content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0" dirty="0">
                <a:latin typeface="Calibri"/>
                <a:cs typeface="Calibri"/>
              </a:rPr>
              <a:t> 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19276" y="6259957"/>
          <a:ext cx="5992494" cy="2553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550"/>
                <a:gridCol w="3298190"/>
                <a:gridCol w="469264"/>
                <a:gridCol w="347345"/>
                <a:gridCol w="1541145"/>
              </a:tblGrid>
              <a:tr h="365125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8929A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Crude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Oil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Content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Tester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Drying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(3#)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Condensation</a:t>
                      </a:r>
                      <a:r>
                        <a:rPr sz="10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tube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Receiver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Round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bottom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flask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9276" y="1046988"/>
          <a:ext cx="5992494" cy="3157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550"/>
                <a:gridCol w="3298190"/>
                <a:gridCol w="469264"/>
                <a:gridCol w="347345"/>
                <a:gridCol w="1541145"/>
              </a:tblGrid>
              <a:tr h="60325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rod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Upper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lower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rod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Condenser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pipe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holder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Tip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shape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small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tools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3855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Scraper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Sprayer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449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4739766"/>
            <a:ext cx="44767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II,SYD-</a:t>
            </a:r>
            <a:r>
              <a:rPr sz="1050" b="1" dirty="0">
                <a:latin typeface="Calibri"/>
                <a:cs typeface="Calibri"/>
              </a:rPr>
              <a:t>8929A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Crude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Oil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Water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Content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Tester's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5125846"/>
          <a:ext cx="5954394" cy="174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Anhydrous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calcium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chloride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500g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dehydration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Xylene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pure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cylinder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5ml.10ml.20</a:t>
                      </a:r>
                      <a:r>
                        <a:rPr sz="10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(25)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ml.100ml.200</a:t>
                      </a:r>
                      <a:r>
                        <a:rPr sz="10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(250)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ml.50ml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50ml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2pcs,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for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333375" marR="171450" indent="-152400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measuring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xylene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as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washing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lotion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glazed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tiles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pumice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stones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box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7019315"/>
            <a:ext cx="5962015" cy="96011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04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ts val="1480"/>
              </a:lnSpc>
              <a:spcBef>
                <a:spcPts val="8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3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004" y="1653285"/>
            <a:ext cx="226314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10.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Colorimeter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HK-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1033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4712334"/>
            <a:ext cx="5927090" cy="4265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Colorimeter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D1500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(ASTM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Scale).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apparatus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covers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visual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wide </a:t>
            </a:r>
            <a:r>
              <a:rPr sz="1050" dirty="0">
                <a:latin typeface="Calibri"/>
                <a:cs typeface="Calibri"/>
              </a:rPr>
              <a:t>variety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products,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oils,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waxes.</a:t>
            </a:r>
            <a:endParaRPr sz="1050">
              <a:latin typeface="Calibri"/>
              <a:cs typeface="Calibri"/>
            </a:endParaRPr>
          </a:p>
          <a:p>
            <a:pPr marL="12700" marR="62865">
              <a:lnSpc>
                <a:spcPts val="1480"/>
              </a:lnSpc>
              <a:spcBef>
                <a:spcPts val="70"/>
              </a:spcBef>
            </a:pPr>
            <a:r>
              <a:rPr sz="1050" dirty="0">
                <a:latin typeface="Calibri"/>
                <a:cs typeface="Calibri"/>
              </a:rPr>
              <a:t>Experimenter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pours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kerosene,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samples </a:t>
            </a:r>
            <a:r>
              <a:rPr sz="1050" dirty="0">
                <a:latin typeface="Calibri"/>
                <a:cs typeface="Calibri"/>
              </a:rPr>
              <a:t>into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colorimetric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normal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piece,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colourity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5" dirty="0">
                <a:latin typeface="Calibri"/>
                <a:cs typeface="Calibri"/>
              </a:rPr>
              <a:t> the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dirty="0">
                <a:latin typeface="Calibri"/>
                <a:cs typeface="Calibri"/>
              </a:rPr>
              <a:t>corresponding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colour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number.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sheet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glass.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microscope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optical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lens,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provided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focusing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function.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illuminant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0" dirty="0">
                <a:latin typeface="Calibri"/>
                <a:cs typeface="Calibri"/>
              </a:rPr>
              <a:t> inside-</a:t>
            </a:r>
            <a:r>
              <a:rPr sz="1050" dirty="0">
                <a:latin typeface="Calibri"/>
                <a:cs typeface="Calibri"/>
              </a:rPr>
              <a:t>frosted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bulb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luminous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source.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Turning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adjustment.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construction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attractive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appearance.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Rated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AC220V±10%</a:t>
            </a:r>
            <a:r>
              <a:rPr sz="1050" spc="-20" dirty="0"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illuminant: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100W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2750K±50K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152523"/>
            <a:ext cx="2427604" cy="242760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496945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3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disk: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No.1~25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Colorimetric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inner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diameter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33*125±5mm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10~40°C</a:t>
            </a:r>
            <a:r>
              <a:rPr sz="1050" spc="4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Humidity≤85%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310*280*320mm,6kg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11.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Sediment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Extraction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in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Crude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Fuel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Oil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Model</a:t>
            </a:r>
            <a:r>
              <a:rPr sz="1050" b="1" spc="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ID: </a:t>
            </a:r>
            <a:r>
              <a:rPr sz="1050" b="1" spc="-20" dirty="0">
                <a:solidFill>
                  <a:srgbClr val="171F25"/>
                </a:solidFill>
                <a:latin typeface="Calibri"/>
                <a:cs typeface="Calibri"/>
              </a:rPr>
              <a:t>PT-</a:t>
            </a:r>
            <a:r>
              <a:rPr sz="1050" spc="-10" dirty="0">
                <a:latin typeface="Calibri"/>
                <a:cs typeface="Calibri"/>
              </a:rPr>
              <a:t>HK-</a:t>
            </a:r>
            <a:r>
              <a:rPr sz="1050" spc="-20" dirty="0">
                <a:latin typeface="Calibri"/>
                <a:cs typeface="Calibri"/>
              </a:rPr>
              <a:t>6531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36004"/>
            <a:ext cx="5788025" cy="2947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Sediment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extraction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Crude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apparatus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conforms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ASTM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D473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Standard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Test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Sediment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Crude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Extraction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Method,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is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used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for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testing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sediment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in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crude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and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fuel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oils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by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extraction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toluene.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precision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applies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range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of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sediment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levels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from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0.01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to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0.40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%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mass,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although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higher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levels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may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be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determined.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SzPct val="95238"/>
              <a:buAutoNum type="arabicPeriod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Electric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heating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with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uniform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temperature</a:t>
            </a:r>
            <a:endParaRPr sz="1050">
              <a:latin typeface="Calibri"/>
              <a:cs typeface="Calibri"/>
            </a:endParaRPr>
          </a:p>
          <a:p>
            <a:pPr marL="12700" marR="3162300" indent="-8890">
              <a:lnSpc>
                <a:spcPct val="196200"/>
              </a:lnSpc>
              <a:buSzPct val="95238"/>
              <a:buAutoNum type="arabicPeriod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Standard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plating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on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the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cover,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condenser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pipe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3.Stainless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steel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basket,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glass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water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receiver </a:t>
            </a:r>
            <a:r>
              <a:rPr sz="1050" b="1" dirty="0">
                <a:solidFill>
                  <a:srgbClr val="171F25"/>
                </a:solidFill>
                <a:latin typeface="Calibri"/>
                <a:cs typeface="Calibri"/>
              </a:rPr>
              <a:t>Technical</a:t>
            </a:r>
            <a:r>
              <a:rPr sz="1050" b="1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171F25"/>
                </a:solidFill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Rated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voltage:AC220V±10%</a:t>
            </a:r>
            <a:r>
              <a:rPr sz="1050" spc="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50Hz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781300"/>
            <a:ext cx="3222625" cy="322224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932680" cy="241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2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Power: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0~700W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continuous</a:t>
            </a:r>
            <a:r>
              <a:rPr sz="1050" spc="-4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adjustable</a:t>
            </a:r>
            <a:endParaRPr sz="1050">
              <a:latin typeface="Calibri"/>
              <a:cs typeface="Calibri"/>
            </a:endParaRPr>
          </a:p>
          <a:p>
            <a:pPr marL="12700" marR="5080" indent="-3810">
              <a:lnSpc>
                <a:spcPct val="196200"/>
              </a:lnSpc>
              <a:buSzPct val="90476"/>
              <a:buAutoNum type="arabicPeriod" startAt="2"/>
              <a:tabLst>
                <a:tab pos="113664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	Temperature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controlling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mode: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Solid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state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regulator,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stepless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voltage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regulation.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4.Adjustable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display:</a:t>
            </a:r>
            <a:r>
              <a:rPr sz="1050" spc="-3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AC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0~250V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Erlenmeyer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flask: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2000ml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70"/>
              </a:spcBef>
              <a:buSzPct val="90476"/>
              <a:buAutoNum type="arabicPeriod" startAt="5"/>
              <a:tabLst>
                <a:tab pos="114300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Ambient</a:t>
            </a:r>
            <a:r>
              <a:rPr sz="1050" spc="-5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requirements:</a:t>
            </a:r>
            <a:r>
              <a:rPr sz="1050" spc="-2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Temperature</a:t>
            </a:r>
            <a:r>
              <a:rPr sz="1050" spc="-4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10~40</a:t>
            </a:r>
            <a:r>
              <a:rPr sz="1050" dirty="0">
                <a:solidFill>
                  <a:srgbClr val="171F25"/>
                </a:solidFill>
                <a:latin typeface="MS PGothic"/>
                <a:cs typeface="MS PGothic"/>
              </a:rPr>
              <a:t>℃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;</a:t>
            </a:r>
            <a:r>
              <a:rPr sz="1050" spc="-3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Humidity≤85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SzPct val="90476"/>
              <a:buAutoNum type="arabicPeriod" startAt="5"/>
              <a:tabLst>
                <a:tab pos="144145" algn="l"/>
              </a:tabLst>
            </a:pP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Net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71F25"/>
                </a:solidFill>
                <a:latin typeface="Calibri"/>
                <a:cs typeface="Calibri"/>
              </a:rPr>
              <a:t>dimension:</a:t>
            </a:r>
            <a:r>
              <a:rPr sz="1050" spc="-15" dirty="0">
                <a:solidFill>
                  <a:srgbClr val="171F25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71F25"/>
                </a:solidFill>
                <a:latin typeface="Calibri"/>
                <a:cs typeface="Calibri"/>
              </a:rPr>
              <a:t>330*340*400mm, </a:t>
            </a:r>
            <a:r>
              <a:rPr sz="1050" spc="-20" dirty="0">
                <a:solidFill>
                  <a:srgbClr val="171F25"/>
                </a:solidFill>
                <a:latin typeface="Calibri"/>
                <a:cs typeface="Calibri"/>
              </a:rPr>
              <a:t>10kg</a:t>
            </a:r>
            <a:endParaRPr sz="1050">
              <a:latin typeface="Calibri"/>
              <a:cs typeface="Calibri"/>
            </a:endParaRPr>
          </a:p>
          <a:p>
            <a:pPr marL="12700" marR="2404745">
              <a:lnSpc>
                <a:spcPct val="102899"/>
              </a:lnSpc>
              <a:spcBef>
                <a:spcPts val="116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12.</a:t>
            </a:r>
            <a:r>
              <a:rPr sz="1050" spc="185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Volumetric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Karl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Fischer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Moisture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Titrator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spc="-20" dirty="0">
                <a:latin typeface="Calibri"/>
                <a:cs typeface="Calibri"/>
              </a:rPr>
              <a:t>1058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5886069"/>
            <a:ext cx="5971540" cy="3135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Overview</a:t>
            </a:r>
            <a:endParaRPr sz="1050">
              <a:latin typeface="Calibri"/>
              <a:cs typeface="Calibri"/>
            </a:endParaRPr>
          </a:p>
          <a:p>
            <a:pPr marL="12700" marR="5080" indent="30480" algn="just">
              <a:lnSpc>
                <a:spcPct val="117100"/>
              </a:lnSpc>
              <a:spcBef>
                <a:spcPts val="994"/>
              </a:spcBef>
            </a:pPr>
            <a:r>
              <a:rPr sz="1050" dirty="0">
                <a:latin typeface="Calibri"/>
                <a:cs typeface="Calibri"/>
              </a:rPr>
              <a:t>Volumetric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Karl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Fischer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Moisture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Titrator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product.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mechanical- </a:t>
            </a:r>
            <a:r>
              <a:rPr sz="1050" dirty="0">
                <a:latin typeface="Calibri"/>
                <a:cs typeface="Calibri"/>
              </a:rPr>
              <a:t>electronic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human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oriented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idea.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using.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Based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Karl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Fischer </a:t>
            </a:r>
            <a:r>
              <a:rPr sz="1050" dirty="0">
                <a:latin typeface="Calibri"/>
                <a:cs typeface="Calibri"/>
              </a:rPr>
              <a:t>volume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crystal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water, absorbed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 water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solid,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 </a:t>
            </a:r>
            <a:r>
              <a:rPr sz="1050" spc="-10" dirty="0">
                <a:latin typeface="Calibri"/>
                <a:cs typeface="Calibri"/>
              </a:rPr>
              <a:t>samples.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petrochemical,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pharmaceutical,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agricultural,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fields.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Polarization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voltage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double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platinum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estimates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stop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titration</a:t>
            </a:r>
            <a:endParaRPr sz="1050">
              <a:latin typeface="Calibri"/>
              <a:cs typeface="Calibri"/>
            </a:endParaRPr>
          </a:p>
          <a:p>
            <a:pPr marL="12700" marR="8255" indent="-3175" algn="just">
              <a:lnSpc>
                <a:spcPct val="117100"/>
              </a:lnSpc>
              <a:spcBef>
                <a:spcPts val="100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whole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sealed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keep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bad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escape,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1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change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discharge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waste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automatically</a:t>
            </a:r>
            <a:endParaRPr sz="1050">
              <a:latin typeface="Calibri"/>
              <a:cs typeface="Calibri"/>
            </a:endParaRPr>
          </a:p>
          <a:p>
            <a:pPr marL="12700" marR="2594610" indent="-3175">
              <a:lnSpc>
                <a:spcPct val="1962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Agitating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PWM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stepless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adjustable,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select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from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menu. </a:t>
            </a:r>
            <a:r>
              <a:rPr sz="1050" dirty="0">
                <a:latin typeface="Calibri"/>
                <a:cs typeface="Calibri"/>
              </a:rPr>
              <a:t>5.Extra-big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TFT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touch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menu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operation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3421379"/>
            <a:ext cx="3381375" cy="233324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69000" cy="3849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30"/>
              </a:spcBef>
              <a:buSzPct val="90476"/>
              <a:buAutoNum type="arabicPeriod" startAt="6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direction,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WINDOWS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style,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using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8100"/>
              </a:lnSpc>
              <a:spcBef>
                <a:spcPts val="969"/>
              </a:spcBef>
              <a:buSzPct val="90476"/>
              <a:buAutoNum type="arabicPeriod" startAt="6"/>
              <a:tabLst>
                <a:tab pos="114300" algn="l"/>
              </a:tabLst>
            </a:pPr>
            <a:r>
              <a:rPr sz="1050" spc="-10" dirty="0">
                <a:latin typeface="Calibri"/>
                <a:cs typeface="Calibri"/>
              </a:rPr>
              <a:t>	Multi-</a:t>
            </a:r>
            <a:r>
              <a:rPr sz="1050" dirty="0">
                <a:latin typeface="Calibri"/>
                <a:cs typeface="Calibri"/>
              </a:rPr>
              <a:t>parameter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(water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content,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percent,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ppm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content,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karlfischer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time),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colorful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curves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display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6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status,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pump,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time,3-</a:t>
            </a:r>
            <a:r>
              <a:rPr sz="1050" dirty="0">
                <a:latin typeface="Calibri"/>
                <a:cs typeface="Calibri"/>
              </a:rPr>
              <a:t>way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status,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etc.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</a:t>
            </a:r>
            <a:endParaRPr sz="1050">
              <a:latin typeface="Calibri"/>
              <a:cs typeface="Calibri"/>
            </a:endParaRPr>
          </a:p>
          <a:p>
            <a:pPr marL="12700" marR="3552190" indent="-3175">
              <a:lnSpc>
                <a:spcPct val="196200"/>
              </a:lnSpc>
              <a:spcBef>
                <a:spcPts val="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Metering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0.001%~100%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(H2Omass) 2.Accuracy:0.001ml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≤2%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End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600~5000Ω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adjustable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10"/>
              </a:spcBef>
              <a:buSzPct val="90476"/>
              <a:buAutoNum type="arabicPeriod" startAt="3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Quick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titrateposition:1000~9999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continuous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adjustable</a:t>
            </a:r>
            <a:endParaRPr sz="1050">
              <a:latin typeface="Calibri"/>
              <a:cs typeface="Calibri"/>
            </a:endParaRPr>
          </a:p>
          <a:p>
            <a:pPr marL="113664" indent="-104775">
              <a:lnSpc>
                <a:spcPct val="100000"/>
              </a:lnSpc>
              <a:spcBef>
                <a:spcPts val="1215"/>
              </a:spcBef>
              <a:buSzPct val="90476"/>
              <a:buAutoNum type="arabicPeriod" startAt="3"/>
              <a:tabLst>
                <a:tab pos="113664" algn="l"/>
              </a:tabLst>
            </a:pPr>
            <a:r>
              <a:rPr sz="1050" dirty="0">
                <a:latin typeface="Calibri"/>
                <a:cs typeface="Calibri"/>
              </a:rPr>
              <a:t>End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delay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time:10~300second </a:t>
            </a:r>
            <a:r>
              <a:rPr sz="1050" dirty="0">
                <a:latin typeface="Calibri"/>
                <a:cs typeface="Calibri"/>
              </a:rPr>
              <a:t>continuous</a:t>
            </a:r>
            <a:r>
              <a:rPr sz="1050" spc="-10" dirty="0">
                <a:latin typeface="Calibri"/>
                <a:cs typeface="Calibri"/>
              </a:rPr>
              <a:t> adjustable</a:t>
            </a:r>
            <a:endParaRPr sz="1050">
              <a:latin typeface="Calibri"/>
              <a:cs typeface="Calibri"/>
            </a:endParaRPr>
          </a:p>
          <a:p>
            <a:pPr marL="12700" marR="3879850">
              <a:lnSpc>
                <a:spcPct val="101899"/>
              </a:lnSpc>
              <a:spcBef>
                <a:spcPts val="118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13.</a:t>
            </a:r>
            <a:r>
              <a:rPr sz="1050" spc="19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AUTOMATIC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TAN/TBN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TITRATOR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ID: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spc="-20" dirty="0">
                <a:latin typeface="Calibri"/>
                <a:cs typeface="Calibri"/>
              </a:rPr>
              <a:t>1060A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7327772"/>
            <a:ext cx="5970270" cy="162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</a:tabLst>
            </a:pPr>
            <a:r>
              <a:rPr sz="1050" spc="-25" dirty="0">
                <a:latin typeface="Calibri"/>
                <a:cs typeface="Calibri"/>
              </a:rPr>
              <a:t>1.</a:t>
            </a:r>
            <a:r>
              <a:rPr sz="1050" dirty="0">
                <a:latin typeface="Calibri"/>
                <a:cs typeface="Calibri"/>
              </a:rPr>
              <a:t>	</a:t>
            </a:r>
            <a:r>
              <a:rPr sz="1050" spc="-10" dirty="0">
                <a:latin typeface="Calibri"/>
                <a:cs typeface="Calibri"/>
              </a:rPr>
              <a:t>Introduction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000"/>
              </a:lnSpc>
              <a:spcBef>
                <a:spcPts val="100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alkalinity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represents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3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content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alkaline</a:t>
            </a:r>
            <a:r>
              <a:rPr sz="1050" spc="3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substances</a:t>
            </a:r>
            <a:r>
              <a:rPr sz="1050" spc="3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petroleum,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usually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expressed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mgKOH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represents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neutralization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petroleum.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Diesel </a:t>
            </a:r>
            <a:r>
              <a:rPr sz="1050" dirty="0">
                <a:latin typeface="Calibri"/>
                <a:cs typeface="Calibri"/>
              </a:rPr>
              <a:t>engines,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especially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ships,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often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sulfur-</a:t>
            </a:r>
            <a:r>
              <a:rPr sz="1050" dirty="0">
                <a:latin typeface="Calibri"/>
                <a:cs typeface="Calibri"/>
              </a:rPr>
              <a:t>containing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engine, </a:t>
            </a:r>
            <a:r>
              <a:rPr sz="1050" dirty="0">
                <a:latin typeface="Calibri"/>
                <a:cs typeface="Calibri"/>
              </a:rPr>
              <a:t>causing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 engine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generate acidic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substances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during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significance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 the existence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20" dirty="0">
                <a:latin typeface="Calibri"/>
                <a:cs typeface="Calibri"/>
              </a:rPr>
              <a:t>base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neutralize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acidic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substances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prevent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corrosion.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metalworking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fluids, </a:t>
            </a:r>
            <a:r>
              <a:rPr sz="1050" dirty="0">
                <a:latin typeface="Calibri"/>
                <a:cs typeface="Calibri"/>
              </a:rPr>
              <a:t>many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easily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fail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deteriorate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acidic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environment.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certain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alkali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can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activity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petroleum.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degradation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additives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917578"/>
            <a:ext cx="4376420" cy="22750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cxx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52400"/>
            <a:ext cx="74041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533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175" cy="8266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lubricating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determining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basic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components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means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acid-base</a:t>
            </a:r>
            <a:r>
              <a:rPr sz="1050" spc="25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can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necessary </a:t>
            </a:r>
            <a:r>
              <a:rPr sz="1050" dirty="0">
                <a:latin typeface="Calibri"/>
                <a:cs typeface="Calibri"/>
              </a:rPr>
              <a:t>practical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waste</a:t>
            </a:r>
            <a:r>
              <a:rPr sz="1050" spc="-10" dirty="0">
                <a:latin typeface="Calibri"/>
                <a:cs typeface="Calibri"/>
              </a:rPr>
              <a:t> limit.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AutoNum type="arabicPeriod" startAt="2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Instruments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reagents</a:t>
            </a:r>
            <a:endParaRPr sz="1050">
              <a:latin typeface="Calibri"/>
              <a:cs typeface="Calibri"/>
            </a:endParaRPr>
          </a:p>
          <a:p>
            <a:pPr marL="469265" lvl="1" indent="-4565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469265" algn="l"/>
              </a:tabLst>
            </a:pPr>
            <a:r>
              <a:rPr sz="1050" spc="-10" dirty="0">
                <a:latin typeface="Calibri"/>
                <a:cs typeface="Calibri"/>
              </a:rPr>
              <a:t>Instrument</a:t>
            </a:r>
            <a:endParaRPr sz="1050">
              <a:latin typeface="Calibri"/>
              <a:cs typeface="Calibri"/>
            </a:endParaRPr>
          </a:p>
          <a:p>
            <a:pPr marL="12700" marR="8255" algn="just">
              <a:lnSpc>
                <a:spcPct val="118100"/>
              </a:lnSpc>
              <a:spcBef>
                <a:spcPts val="969"/>
              </a:spcBef>
            </a:pPr>
            <a:r>
              <a:rPr sz="1050" spc="-10" dirty="0">
                <a:latin typeface="Calibri"/>
                <a:cs typeface="Calibri"/>
              </a:rPr>
              <a:t>PT-HK-</a:t>
            </a:r>
            <a:r>
              <a:rPr sz="1050" dirty="0">
                <a:latin typeface="Calibri"/>
                <a:cs typeface="Calibri"/>
              </a:rPr>
              <a:t>1060A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Potentiometric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Titrator,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Hamilton's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</a:t>
            </a:r>
            <a:r>
              <a:rPr sz="1050" spc="2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Nonaqueous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Composite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Electrode,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10mL </a:t>
            </a:r>
            <a:r>
              <a:rPr sz="1050" dirty="0">
                <a:latin typeface="Calibri"/>
                <a:cs typeface="Calibri"/>
              </a:rPr>
              <a:t>Burette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Unit</a:t>
            </a:r>
            <a:endParaRPr sz="1050">
              <a:latin typeface="Calibri"/>
              <a:cs typeface="Calibri"/>
            </a:endParaRPr>
          </a:p>
          <a:p>
            <a:pPr marL="469265" lvl="1" indent="-456565">
              <a:lnSpc>
                <a:spcPct val="100000"/>
              </a:lnSpc>
              <a:spcBef>
                <a:spcPts val="1215"/>
              </a:spcBef>
              <a:buAutoNum type="arabicPeriod" startAt="2"/>
              <a:tabLst>
                <a:tab pos="469265" algn="l"/>
              </a:tabLst>
            </a:pPr>
            <a:r>
              <a:rPr sz="1050" spc="-10" dirty="0">
                <a:latin typeface="Calibri"/>
                <a:cs typeface="Calibri"/>
              </a:rPr>
              <a:t>Reagents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300"/>
              </a:lnSpc>
              <a:spcBef>
                <a:spcPts val="995"/>
              </a:spcBef>
            </a:pPr>
            <a:r>
              <a:rPr sz="1050" dirty="0">
                <a:latin typeface="Calibri"/>
                <a:cs typeface="Calibri"/>
              </a:rPr>
              <a:t>Sodium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perchlorate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electrolyte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(saturated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solution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sodium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perchlorate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glacial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acetic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acid),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titration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(mixed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glacial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acetic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chlorobenzene),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perchloric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glacial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acetic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solution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(0.1mol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-25" dirty="0">
                <a:latin typeface="Calibri"/>
                <a:cs typeface="Calibri"/>
              </a:rPr>
              <a:t> L)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AutoNum type="arabicPeriod" startAt="3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Experimental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methods</a:t>
            </a:r>
            <a:endParaRPr sz="1050">
              <a:latin typeface="Calibri"/>
              <a:cs typeface="Calibri"/>
            </a:endParaRPr>
          </a:p>
          <a:p>
            <a:pPr marL="469265" lvl="1" indent="-45656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Experimental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steps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Electrode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preparation: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</a:t>
            </a:r>
            <a:r>
              <a:rPr sz="1050" spc="-10" dirty="0">
                <a:latin typeface="Calibri"/>
                <a:cs typeface="Calibri"/>
              </a:rPr>
              <a:t> non-</a:t>
            </a:r>
            <a:r>
              <a:rPr sz="1050" dirty="0">
                <a:latin typeface="Calibri"/>
                <a:cs typeface="Calibri"/>
              </a:rPr>
              <a:t>aqueous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composite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electrode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sodium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perchlorate</a:t>
            </a:r>
            <a:r>
              <a:rPr sz="1050" spc="-10" dirty="0">
                <a:latin typeface="Calibri"/>
                <a:cs typeface="Calibri"/>
              </a:rPr>
              <a:t> electrolyte.</a:t>
            </a:r>
            <a:endParaRPr sz="1050">
              <a:latin typeface="Calibri"/>
              <a:cs typeface="Calibri"/>
            </a:endParaRPr>
          </a:p>
          <a:p>
            <a:pPr marL="12700" marR="635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Approximately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2.5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weighed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placed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cup.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First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40mL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chlorobenzene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solution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stirrer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potentiometer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until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completely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dissolved.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additional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 glacial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acetic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added. After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mixing, titrate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end point with perchloric glacial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acetic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acid </a:t>
            </a:r>
            <a:r>
              <a:rPr sz="1050" spc="-10" dirty="0">
                <a:latin typeface="Calibri"/>
                <a:cs typeface="Calibri"/>
              </a:rPr>
              <a:t>solution.</a:t>
            </a:r>
            <a:endParaRPr sz="1050">
              <a:latin typeface="Calibri"/>
              <a:cs typeface="Calibri"/>
            </a:endParaRPr>
          </a:p>
          <a:p>
            <a:pPr marL="469265" lvl="1" indent="-426084">
              <a:lnSpc>
                <a:spcPct val="100000"/>
              </a:lnSpc>
              <a:spcBef>
                <a:spcPts val="1225"/>
              </a:spcBef>
              <a:buAutoNum type="arabicPeriod" startAt="2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Dynamic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titration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6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Electrode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equilibration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4s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469265" algn="l"/>
              </a:tabLst>
            </a:pPr>
            <a:r>
              <a:rPr sz="1050" spc="-10" dirty="0">
                <a:latin typeface="Calibri"/>
                <a:cs typeface="Calibri"/>
              </a:rPr>
              <a:t>Pre-</a:t>
            </a:r>
            <a:r>
              <a:rPr sz="1050" dirty="0">
                <a:latin typeface="Calibri"/>
                <a:cs typeface="Calibri"/>
              </a:rPr>
              <a:t>stirring time: </a:t>
            </a:r>
            <a:r>
              <a:rPr sz="1050" spc="-25" dirty="0">
                <a:latin typeface="Calibri"/>
                <a:cs typeface="Calibri"/>
              </a:rPr>
              <a:t>8s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Electrode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equilibrium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potential: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2mv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standard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Minimum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0.03mL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</a:tabLst>
            </a:pPr>
            <a:r>
              <a:rPr sz="1050" spc="-10" dirty="0">
                <a:latin typeface="Calibri"/>
                <a:cs typeface="Calibri"/>
              </a:rPr>
              <a:t>Pre-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addition volume: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0.5mL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End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volume:</a:t>
            </a:r>
            <a:r>
              <a:rPr sz="1050" spc="-20" dirty="0">
                <a:latin typeface="Calibri"/>
                <a:cs typeface="Calibri"/>
              </a:rPr>
              <a:t> 10mL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pre-titration: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6s</a:t>
            </a:r>
            <a:endParaRPr sz="105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</a:tabLst>
            </a:pPr>
            <a:r>
              <a:rPr sz="1050" dirty="0">
                <a:latin typeface="Calibri"/>
                <a:cs typeface="Calibri"/>
              </a:rPr>
              <a:t>Potential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jump: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200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9153" y="855980"/>
            <a:ext cx="2409190" cy="35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spc="-10" dirty="0">
                <a:latin typeface="Calibri"/>
                <a:cs typeface="Calibri"/>
              </a:rPr>
              <a:t>Pre-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mv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value:</a:t>
            </a:r>
            <a:r>
              <a:rPr sz="1050" spc="-20" dirty="0">
                <a:latin typeface="Calibri"/>
                <a:cs typeface="Calibri"/>
              </a:rPr>
              <a:t> None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1026921"/>
            <a:ext cx="1968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Calibri"/>
                <a:cs typeface="Calibri"/>
              </a:rPr>
              <a:t>12.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1312824"/>
            <a:ext cx="5971540" cy="589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600"/>
              </a:lnSpc>
              <a:spcBef>
                <a:spcPts val="90"/>
              </a:spcBef>
            </a:pPr>
            <a:r>
              <a:rPr sz="1050" dirty="0">
                <a:latin typeface="Calibri"/>
                <a:cs typeface="Calibri"/>
              </a:rPr>
              <a:t>13.</a:t>
            </a:r>
            <a:r>
              <a:rPr sz="1050" spc="484" dirty="0">
                <a:latin typeface="Calibri"/>
                <a:cs typeface="Calibri"/>
              </a:rPr>
              <a:t>  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TBN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TAN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built-in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display </a:t>
            </a:r>
            <a:r>
              <a:rPr sz="1050" dirty="0">
                <a:latin typeface="Calibri"/>
                <a:cs typeface="Calibri"/>
              </a:rPr>
              <a:t>TBN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/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TAN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equipment's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completion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test.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automatically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take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chemical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&amp;</a:t>
            </a:r>
            <a:r>
              <a:rPr sz="1050" dirty="0">
                <a:latin typeface="Calibri"/>
                <a:cs typeface="Calibri"/>
              </a:rPr>
              <a:t> Show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screen.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2342133"/>
            <a:ext cx="2002155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14.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Automated TAN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&amp;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TBN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Titrator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HK-</a:t>
            </a:r>
            <a:r>
              <a:rPr sz="1050" b="1" spc="-20" dirty="0">
                <a:latin typeface="Calibri"/>
                <a:cs typeface="Calibri"/>
              </a:rPr>
              <a:t>1060Z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5008905"/>
            <a:ext cx="5969635" cy="1149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7200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Automated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TAN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TBN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Titrator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conforms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D664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2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29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Potentiometric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&amp;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D2896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Base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2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Potentiometric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Perchloric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Acid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Titration.</a:t>
            </a:r>
            <a:r>
              <a:rPr sz="1050" spc="2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PC-controlled,</a:t>
            </a:r>
            <a:r>
              <a:rPr sz="1050" spc="3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fully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2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analysis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direct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determination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TAN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TBN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values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mineral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noteworthy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its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solvents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application.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acquisition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complete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system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takes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proven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software.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004" y="6599301"/>
            <a:ext cx="5972175" cy="2259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254508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Unique</a:t>
            </a:r>
            <a:r>
              <a:rPr sz="1050" spc="-10" dirty="0">
                <a:latin typeface="Calibri"/>
                <a:cs typeface="Calibri"/>
              </a:rPr>
              <a:t> built-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dosing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harmless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chemical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leak </a:t>
            </a:r>
            <a:r>
              <a:rPr sz="1050" dirty="0">
                <a:latin typeface="Calibri"/>
                <a:cs typeface="Calibri"/>
              </a:rPr>
              <a:t>Multiple</a:t>
            </a:r>
            <a:r>
              <a:rPr sz="1050" spc="-10" dirty="0">
                <a:latin typeface="Calibri"/>
                <a:cs typeface="Calibri"/>
              </a:rPr>
              <a:t> self-</a:t>
            </a:r>
            <a:r>
              <a:rPr sz="1050" dirty="0">
                <a:latin typeface="Calibri"/>
                <a:cs typeface="Calibri"/>
              </a:rPr>
              <a:t>checking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avoid</a:t>
            </a:r>
            <a:r>
              <a:rPr sz="1050" spc="-10" dirty="0">
                <a:latin typeface="Calibri"/>
                <a:cs typeface="Calibri"/>
              </a:rPr>
              <a:t> mis-operating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400"/>
              </a:lnSpc>
              <a:spcBef>
                <a:spcPts val="990"/>
              </a:spcBef>
            </a:pPr>
            <a:r>
              <a:rPr sz="1050" dirty="0">
                <a:latin typeface="Calibri"/>
                <a:cs typeface="Calibri"/>
              </a:rPr>
              <a:t>Flexible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application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edit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functions,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operator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dedicated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titration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this </a:t>
            </a:r>
            <a:r>
              <a:rPr sz="1050" dirty="0">
                <a:latin typeface="Calibri"/>
                <a:cs typeface="Calibri"/>
              </a:rPr>
              <a:t>mode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next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 one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click</a:t>
            </a:r>
            <a:endParaRPr sz="1050">
              <a:latin typeface="Calibri"/>
              <a:cs typeface="Calibri"/>
            </a:endParaRPr>
          </a:p>
          <a:p>
            <a:pPr marL="12700" marR="2233930">
              <a:lnSpc>
                <a:spcPct val="196200"/>
              </a:lnSpc>
              <a:spcBef>
                <a:spcPts val="15"/>
              </a:spcBef>
            </a:pPr>
            <a:r>
              <a:rPr sz="1050" spc="-10" dirty="0">
                <a:latin typeface="Calibri"/>
                <a:cs typeface="Calibri"/>
              </a:rPr>
              <a:t>RS232/USB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networked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communication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functions. </a:t>
            </a:r>
            <a:r>
              <a:rPr sz="1050" dirty="0">
                <a:latin typeface="Calibri"/>
                <a:cs typeface="Calibri"/>
              </a:rPr>
              <a:t>Very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-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intuitive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keypad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guide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display </a:t>
            </a:r>
            <a:r>
              <a:rPr sz="1050" dirty="0">
                <a:latin typeface="Calibri"/>
                <a:cs typeface="Calibri"/>
              </a:rPr>
              <a:t>Programmable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TAN,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TBN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software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built-</a:t>
            </a:r>
            <a:r>
              <a:rPr sz="1050" spc="-25" dirty="0">
                <a:latin typeface="Calibri"/>
                <a:cs typeface="Calibri"/>
              </a:rPr>
              <a:t>in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841117"/>
            <a:ext cx="2008573" cy="199936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4467225" cy="1614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expressed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KOH/g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96200"/>
              </a:lnSpc>
            </a:pPr>
            <a:r>
              <a:rPr sz="1050" dirty="0">
                <a:latin typeface="Calibri"/>
                <a:cs typeface="Calibri"/>
              </a:rPr>
              <a:t>Connects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external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keyboard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text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information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entry </a:t>
            </a:r>
            <a:r>
              <a:rPr sz="1050" dirty="0">
                <a:latin typeface="Calibri"/>
                <a:cs typeface="Calibri"/>
              </a:rPr>
              <a:t>Connects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different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balances</a:t>
            </a:r>
            <a:endParaRPr sz="1050">
              <a:latin typeface="Calibri"/>
              <a:cs typeface="Calibri"/>
            </a:endParaRPr>
          </a:p>
          <a:p>
            <a:pPr marL="12700" marR="520065">
              <a:lnSpc>
                <a:spcPct val="196200"/>
              </a:lnSpc>
              <a:spcBef>
                <a:spcPts val="10"/>
              </a:spcBef>
            </a:pP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Logger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–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storage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55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analysis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results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Hamilton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electrode,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model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number:</a:t>
            </a:r>
            <a:r>
              <a:rPr sz="1050" spc="-10" dirty="0">
                <a:latin typeface="Calibri"/>
                <a:cs typeface="Calibri"/>
              </a:rPr>
              <a:t> 238060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FLUSHTRODE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Swiss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912109"/>
            <a:ext cx="2794000" cy="2712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Measuring range: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spc="-10" dirty="0">
                <a:latin typeface="Calibri"/>
                <a:cs typeface="Calibri"/>
              </a:rPr>
              <a:t>2500.0MV~+2500.0MV, ±0.1MV</a:t>
            </a:r>
            <a:endParaRPr sz="1050">
              <a:latin typeface="Calibri"/>
              <a:cs typeface="Calibri"/>
            </a:endParaRPr>
          </a:p>
          <a:p>
            <a:pPr marL="12700" marR="151130">
              <a:lnSpc>
                <a:spcPct val="197600"/>
              </a:lnSpc>
              <a:spcBef>
                <a:spcPts val="40"/>
              </a:spcBef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0~100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±0.1</a:t>
            </a:r>
            <a:r>
              <a:rPr sz="1050" spc="-20" dirty="0">
                <a:latin typeface="MS PGothic"/>
                <a:cs typeface="MS PGothic"/>
              </a:rPr>
              <a:t>℃ </a:t>
            </a:r>
            <a:r>
              <a:rPr sz="1050" dirty="0">
                <a:latin typeface="Calibri"/>
                <a:cs typeface="Calibri"/>
              </a:rPr>
              <a:t>PH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 </a:t>
            </a:r>
            <a:r>
              <a:rPr sz="1050" spc="-25" dirty="0">
                <a:latin typeface="Calibri"/>
                <a:cs typeface="Calibri"/>
              </a:rPr>
              <a:t>-</a:t>
            </a:r>
            <a:r>
              <a:rPr sz="1050" spc="-10" dirty="0">
                <a:latin typeface="Calibri"/>
                <a:cs typeface="Calibri"/>
              </a:rPr>
              <a:t>20.000PH~+20.000PH </a:t>
            </a:r>
            <a:r>
              <a:rPr sz="1050" dirty="0">
                <a:latin typeface="Calibri"/>
                <a:cs typeface="Calibri"/>
              </a:rPr>
              <a:t>Burette: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5ml,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10ml,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25ml</a:t>
            </a:r>
            <a:endParaRPr sz="1050">
              <a:latin typeface="Calibri"/>
              <a:cs typeface="Calibri"/>
            </a:endParaRPr>
          </a:p>
          <a:p>
            <a:pPr marL="12700" marR="379095">
              <a:lnSpc>
                <a:spcPct val="196200"/>
              </a:lnSpc>
              <a:spcBef>
                <a:spcPts val="15"/>
              </a:spcBef>
            </a:pPr>
            <a:r>
              <a:rPr sz="1050" dirty="0">
                <a:latin typeface="Calibri"/>
                <a:cs typeface="Calibri"/>
              </a:rPr>
              <a:t>PH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0.001PH,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±0.003PH </a:t>
            </a:r>
            <a:r>
              <a:rPr sz="1050" dirty="0">
                <a:latin typeface="Calibri"/>
                <a:cs typeface="Calibri"/>
              </a:rPr>
              <a:t>Burette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resolution: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1/48,000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Operation: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controlled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dirty="0">
                <a:latin typeface="Calibri"/>
                <a:cs typeface="Calibri"/>
              </a:rPr>
              <a:t>Burette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rehydration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16s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(100%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filling</a:t>
            </a:r>
            <a:r>
              <a:rPr sz="1050" spc="-20" dirty="0">
                <a:latin typeface="Calibri"/>
                <a:cs typeface="Calibri"/>
              </a:rPr>
              <a:t> rate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15.</a:t>
            </a:r>
            <a:r>
              <a:rPr sz="1050" spc="21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Rotational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Viscometer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NDJ-</a:t>
            </a:r>
            <a:r>
              <a:rPr sz="105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1B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2212" y="5837301"/>
            <a:ext cx="5831840" cy="19380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6350" algn="just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mechanical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210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manufacture</a:t>
            </a:r>
            <a:r>
              <a:rPr sz="1050" spc="215" dirty="0">
                <a:latin typeface="Calibri"/>
                <a:cs typeface="Calibri"/>
              </a:rPr>
              <a:t>  </a:t>
            </a:r>
            <a:r>
              <a:rPr sz="1050" dirty="0">
                <a:latin typeface="Calibri"/>
                <a:cs typeface="Calibri"/>
              </a:rPr>
              <a:t>technique</a:t>
            </a:r>
            <a:r>
              <a:rPr sz="1050" spc="204" dirty="0">
                <a:latin typeface="Calibri"/>
                <a:cs typeface="Calibri"/>
              </a:rPr>
              <a:t> 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dirty="0">
                <a:latin typeface="Calibri"/>
                <a:cs typeface="Calibri"/>
              </a:rPr>
              <a:t>microcomputer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technology.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collect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accurately.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white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background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 </a:t>
            </a:r>
            <a:r>
              <a:rPr sz="1050" spc="-10" dirty="0">
                <a:latin typeface="Calibri"/>
                <a:cs typeface="Calibri"/>
              </a:rPr>
              <a:t>ultra-</a:t>
            </a:r>
            <a:r>
              <a:rPr sz="1050" dirty="0">
                <a:latin typeface="Calibri"/>
                <a:cs typeface="Calibri"/>
              </a:rPr>
              <a:t>bright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clearly.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interface,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out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printer.</a:t>
            </a:r>
            <a:endParaRPr sz="1050">
              <a:latin typeface="Calibri"/>
              <a:cs typeface="Calibri"/>
            </a:endParaRPr>
          </a:p>
          <a:p>
            <a:pPr marL="12700" marR="5080" indent="60960" algn="just">
              <a:lnSpc>
                <a:spcPct val="1172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characteristics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sensitivity,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reliability,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convenience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looking.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is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absolute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Newtonian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Non-Newton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It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greases,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paints,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plastics,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pharmaceutics, </a:t>
            </a:r>
            <a:r>
              <a:rPr sz="1050" dirty="0">
                <a:latin typeface="Calibri"/>
                <a:cs typeface="Calibri"/>
              </a:rPr>
              <a:t>coatings,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adhesives,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washing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fluids.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2212" y="8218169"/>
            <a:ext cx="2848610" cy="83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0" dirty="0">
                <a:latin typeface="Calibri"/>
                <a:cs typeface="Calibri"/>
              </a:rPr>
              <a:t> 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mPa•s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2000000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mPa•s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Spindle: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No.1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No.4,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four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spindles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524127"/>
            <a:ext cx="2049780" cy="386588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212" y="855980"/>
            <a:ext cx="5830570" cy="2442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354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6685" indent="-133985">
              <a:lnSpc>
                <a:spcPct val="100000"/>
              </a:lnSpc>
              <a:spcBef>
                <a:spcPts val="20"/>
              </a:spcBef>
              <a:buAutoNum type="arabicPeriod" startAt="3"/>
              <a:tabLst>
                <a:tab pos="146685" algn="l"/>
              </a:tabLst>
            </a:pPr>
            <a:r>
              <a:rPr sz="1050" dirty="0">
                <a:latin typeface="Calibri"/>
                <a:cs typeface="Calibri"/>
              </a:rPr>
              <a:t>Rotation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0.3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0.6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 1.5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RPM,6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RPM;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Also,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do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stepless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regulation.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±1%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(F•S)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V±10%,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Hz±10%;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℃～</a:t>
            </a:r>
            <a:r>
              <a:rPr sz="1050" dirty="0">
                <a:latin typeface="Calibri"/>
                <a:cs typeface="Calibri"/>
              </a:rPr>
              <a:t>35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4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≤80%;</a:t>
            </a:r>
            <a:endParaRPr sz="1050">
              <a:latin typeface="Calibri"/>
              <a:cs typeface="Calibri"/>
            </a:endParaRPr>
          </a:p>
          <a:p>
            <a:pPr marL="12700" marR="4044950" indent="-12700">
              <a:lnSpc>
                <a:spcPts val="2480"/>
              </a:lnSpc>
              <a:spcBef>
                <a:spcPts val="100"/>
              </a:spcBef>
              <a:buAutoNum type="arabicPeriod" startAt="4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Printing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printer 9.Comunication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port:RS232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2212" y="3740022"/>
            <a:ext cx="2263775" cy="1443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Optional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parts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HWY-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Circulation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bath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Double-</a:t>
            </a:r>
            <a:r>
              <a:rPr sz="1050" dirty="0">
                <a:latin typeface="Calibri"/>
                <a:cs typeface="Calibri"/>
              </a:rPr>
              <a:t>layer sample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cup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No.0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spindle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adapter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Small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adapter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6804" y="5674233"/>
            <a:ext cx="25393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PT-NDJ-</a:t>
            </a:r>
            <a:r>
              <a:rPr sz="1050" b="1" dirty="0">
                <a:latin typeface="Calibri"/>
                <a:cs typeface="Calibri"/>
              </a:rPr>
              <a:t>1B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Rotational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14704" y="6061836"/>
          <a:ext cx="5958838" cy="283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840"/>
                <a:gridCol w="3253104"/>
                <a:gridCol w="647700"/>
                <a:gridCol w="1433194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units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No.1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No.4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spindle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type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protective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sleeve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column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Pedestal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(With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adjustment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bolts)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protective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shelf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adapter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Printer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line)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Aluminum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alloy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case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head,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spindle,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protecting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holder,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etc.)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1046988"/>
          <a:ext cx="5958838" cy="327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840"/>
                <a:gridCol w="3253104"/>
                <a:gridCol w="647700"/>
                <a:gridCol w="1433194"/>
              </a:tblGrid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2221738"/>
            <a:ext cx="211074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16.</a:t>
            </a:r>
            <a:r>
              <a:rPr sz="1050" spc="204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Brookfield</a:t>
            </a:r>
            <a:r>
              <a:rPr sz="1050" spc="-3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Rotational</a:t>
            </a:r>
            <a:r>
              <a:rPr sz="1050" spc="-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Viscometer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-10" dirty="0">
                <a:latin typeface="Calibri"/>
                <a:cs typeface="Calibri"/>
              </a:rPr>
              <a:t> PT-NDJ-</a:t>
            </a:r>
            <a:r>
              <a:rPr sz="1050" b="1" spc="-25" dirty="0">
                <a:latin typeface="Calibri"/>
                <a:cs typeface="Calibri"/>
              </a:rPr>
              <a:t>1C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6131433"/>
            <a:ext cx="5970905" cy="28143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121285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T0625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“Asphalt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Brookfield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Rotational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(Brookfield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Method)”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JTJ052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Specification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Test </a:t>
            </a:r>
            <a:r>
              <a:rPr sz="1050" dirty="0">
                <a:latin typeface="Calibri"/>
                <a:cs typeface="Calibri"/>
              </a:rPr>
              <a:t>Methods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Bitumen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Bituminous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Mixture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Highway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Engineering.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absolute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Newtonian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Non-</a:t>
            </a:r>
            <a:r>
              <a:rPr sz="1050" dirty="0">
                <a:latin typeface="Calibri"/>
                <a:cs typeface="Calibri"/>
              </a:rPr>
              <a:t>Newtonian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liquids.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2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mechanical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technologies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techniques,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microcomputer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technologies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collection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background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ultra-</a:t>
            </a:r>
            <a:r>
              <a:rPr sz="1050" dirty="0">
                <a:latin typeface="Calibri"/>
                <a:cs typeface="Calibri"/>
              </a:rPr>
              <a:t>brighten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equipped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micro-</a:t>
            </a:r>
            <a:r>
              <a:rPr sz="1050" dirty="0">
                <a:latin typeface="Calibri"/>
                <a:cs typeface="Calibri"/>
              </a:rPr>
              <a:t>printer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printing.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be </a:t>
            </a:r>
            <a:r>
              <a:rPr sz="1050" dirty="0">
                <a:latin typeface="Calibri"/>
                <a:cs typeface="Calibri"/>
              </a:rPr>
              <a:t>shown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LCD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printer.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connect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 </a:t>
            </a:r>
            <a:r>
              <a:rPr sz="1050" spc="-10" dirty="0">
                <a:latin typeface="Calibri"/>
                <a:cs typeface="Calibri"/>
              </a:rPr>
              <a:t>through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RS232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communication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port.</a:t>
            </a:r>
            <a:endParaRPr sz="1050">
              <a:latin typeface="Calibri"/>
              <a:cs typeface="Calibri"/>
            </a:endParaRPr>
          </a:p>
          <a:p>
            <a:pPr marL="12700" marR="9525">
              <a:lnSpc>
                <a:spcPct val="117100"/>
              </a:lnSpc>
              <a:spcBef>
                <a:spcPts val="100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characteristics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sensitivity,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convenience,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looking.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asphalt,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melt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adhesive,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paraffin,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high </a:t>
            </a:r>
            <a:r>
              <a:rPr sz="1050" dirty="0">
                <a:latin typeface="Calibri"/>
                <a:cs typeface="Calibri"/>
              </a:rPr>
              <a:t>polymer,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fluids.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751309"/>
            <a:ext cx="3487420" cy="3107841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204" y="855980"/>
            <a:ext cx="6165215" cy="506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16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endParaRPr sz="1100">
              <a:latin typeface="Calibri"/>
              <a:cs typeface="Calibri"/>
            </a:endParaRPr>
          </a:p>
          <a:p>
            <a:pPr marL="1905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90500" marR="182880" indent="131445">
              <a:lnSpc>
                <a:spcPct val="120000"/>
              </a:lnSpc>
              <a:spcBef>
                <a:spcPts val="1019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100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mPa•s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2×10</a:t>
            </a:r>
            <a:r>
              <a:rPr sz="1050" spc="-15" baseline="39682" dirty="0">
                <a:latin typeface="Calibri"/>
                <a:cs typeface="Calibri"/>
              </a:rPr>
              <a:t>5</a:t>
            </a:r>
            <a:r>
              <a:rPr sz="1050" spc="-10" dirty="0">
                <a:latin typeface="Calibri"/>
                <a:cs typeface="Calibri"/>
              </a:rPr>
              <a:t>mPa•s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you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select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No.30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spindle,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range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extended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4×10</a:t>
            </a:r>
            <a:r>
              <a:rPr sz="1050" spc="-15" baseline="39682" dirty="0">
                <a:latin typeface="Calibri"/>
                <a:cs typeface="Calibri"/>
              </a:rPr>
              <a:t>5</a:t>
            </a:r>
            <a:r>
              <a:rPr sz="1050" spc="-10" dirty="0">
                <a:latin typeface="Calibri"/>
                <a:cs typeface="Calibri"/>
              </a:rPr>
              <a:t>mPa•s)</a:t>
            </a:r>
            <a:endParaRPr sz="1050">
              <a:latin typeface="Calibri"/>
              <a:cs typeface="Calibri"/>
            </a:endParaRPr>
          </a:p>
          <a:p>
            <a:pPr marL="3219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Spindle: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No.21,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27,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28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29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total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pieces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spindles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No.30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spindle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optional)</a:t>
            </a:r>
            <a:endParaRPr sz="1050">
              <a:latin typeface="Calibri"/>
              <a:cs typeface="Calibri"/>
            </a:endParaRPr>
          </a:p>
          <a:p>
            <a:pPr marL="3219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Rotation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5RPM,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RPM;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stepless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regulation.</a:t>
            </a:r>
            <a:endParaRPr sz="1050">
              <a:latin typeface="Calibri"/>
              <a:cs typeface="Calibri"/>
            </a:endParaRPr>
          </a:p>
          <a:p>
            <a:pPr marL="3219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error: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±1%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(F•S);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(If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you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select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No.30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spindle,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±3%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(F•S)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321945" indent="-13144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45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℃～</a:t>
            </a:r>
            <a:r>
              <a:rPr sz="1050" dirty="0">
                <a:latin typeface="Calibri"/>
                <a:cs typeface="Calibri"/>
              </a:rPr>
              <a:t>200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321945" indent="-131445">
              <a:lnSpc>
                <a:spcPct val="100000"/>
              </a:lnSpc>
              <a:spcBef>
                <a:spcPts val="1295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±0.1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3219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</a:t>
            </a:r>
            <a:r>
              <a:rPr sz="1050" spc="-25" dirty="0">
                <a:latin typeface="Calibri"/>
                <a:cs typeface="Calibri"/>
              </a:rPr>
              <a:t> ml</a:t>
            </a:r>
            <a:endParaRPr sz="1050">
              <a:latin typeface="Calibri"/>
              <a:cs typeface="Calibri"/>
            </a:endParaRPr>
          </a:p>
          <a:p>
            <a:pPr marL="3219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220V±10%,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Hz</a:t>
            </a:r>
            <a:endParaRPr sz="1050">
              <a:latin typeface="Calibri"/>
              <a:cs typeface="Calibri"/>
            </a:endParaRPr>
          </a:p>
          <a:p>
            <a:pPr marL="190500" marR="196850" indent="131445">
              <a:lnSpc>
                <a:spcPct val="121900"/>
              </a:lnSpc>
              <a:spcBef>
                <a:spcPts val="1010"/>
              </a:spcBef>
              <a:buAutoNum type="arabicPeriod"/>
              <a:tabLst>
                <a:tab pos="3219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℃～</a:t>
            </a:r>
            <a:r>
              <a:rPr sz="1050" dirty="0">
                <a:latin typeface="Calibri"/>
                <a:cs typeface="Calibri"/>
              </a:rPr>
              <a:t>35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(when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close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temperature, </a:t>
            </a:r>
            <a:r>
              <a:rPr sz="1050" dirty="0">
                <a:latin typeface="Calibri"/>
                <a:cs typeface="Calibri"/>
              </a:rPr>
              <a:t>please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run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air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spc="-8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lower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controlling temperature)</a:t>
            </a:r>
            <a:endParaRPr sz="1050">
              <a:latin typeface="Calibri"/>
              <a:cs typeface="Calibri"/>
            </a:endParaRPr>
          </a:p>
          <a:p>
            <a:pPr marL="190500" marR="4147185" indent="197485">
              <a:lnSpc>
                <a:spcPts val="2470"/>
              </a:lnSpc>
              <a:spcBef>
                <a:spcPts val="110"/>
              </a:spcBef>
              <a:buAutoNum type="arabicPeriod"/>
              <a:tabLst>
                <a:tab pos="38798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≤80% </a:t>
            </a:r>
            <a:r>
              <a:rPr sz="1050" dirty="0">
                <a:latin typeface="Calibri"/>
                <a:cs typeface="Calibri"/>
              </a:rPr>
              <a:t>11.Printing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output:needle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printer 12.Comunication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port:RS232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360033"/>
            <a:ext cx="4356735" cy="11423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Optional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122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spc="-10" dirty="0">
                <a:latin typeface="Calibri"/>
                <a:cs typeface="Calibri"/>
              </a:rPr>
              <a:t>PT-</a:t>
            </a:r>
            <a:r>
              <a:rPr sz="1050" spc="-20" dirty="0">
                <a:latin typeface="Calibri"/>
                <a:cs typeface="Calibri"/>
              </a:rPr>
              <a:t>NDJ-</a:t>
            </a:r>
            <a:r>
              <a:rPr sz="1050" dirty="0">
                <a:latin typeface="Calibri"/>
                <a:cs typeface="Calibri"/>
              </a:rPr>
              <a:t>1C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Brookfield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 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Computer </a:t>
            </a:r>
            <a:r>
              <a:rPr sz="1050" spc="-10" dirty="0">
                <a:latin typeface="Calibri"/>
                <a:cs typeface="Calibri"/>
              </a:rPr>
              <a:t>communication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software(CD)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300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8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furnaces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SzPct val="90476"/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30#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rotator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044433"/>
            <a:ext cx="1929764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Brookfield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14704" y="8430514"/>
          <a:ext cx="5958838" cy="59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1650"/>
                <a:gridCol w="4084954"/>
                <a:gridCol w="550545"/>
                <a:gridCol w="821689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Head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viscometer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Pedestal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(having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level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adjustment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bolts)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1046987"/>
          <a:ext cx="5958838" cy="3562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1650"/>
                <a:gridCol w="4084954"/>
                <a:gridCol w="550545"/>
                <a:gridCol w="821689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Toothed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rod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Auxiliary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controlling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case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(containing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controller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a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micro-printer)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Heater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(No.21,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27,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28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29)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each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Connection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hook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transition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bolt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each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wire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(250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A)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Serial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port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wire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Heater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wire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Sensor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wire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cylinder,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cylinder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holder,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special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forceps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each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(Φ5×20)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CD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communication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PC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4919598"/>
            <a:ext cx="1521460" cy="351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17.</a:t>
            </a:r>
            <a:r>
              <a:rPr sz="1050" spc="21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Rotational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Viscometer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PT-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NDJ-</a:t>
            </a:r>
            <a:r>
              <a:rPr sz="1050" b="1" spc="-25" dirty="0">
                <a:latin typeface="Calibri"/>
                <a:cs typeface="Calibri"/>
              </a:rPr>
              <a:t>1E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103869"/>
            <a:ext cx="5847080" cy="686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upgraded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company.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advanced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mechanical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design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manufacture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techniques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microcomputer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collect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accurately.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5417820"/>
            <a:ext cx="2181860" cy="255384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48045" cy="1421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white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background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light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ultra-bright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screen,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clearly.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special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printing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interface,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plot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data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through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printer.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characteristics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sensitivity,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reliable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results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beautiful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model,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convenience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operated.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absolute</a:t>
            </a:r>
            <a:r>
              <a:rPr sz="1050" spc="-10" dirty="0">
                <a:latin typeface="Calibri"/>
                <a:cs typeface="Calibri"/>
              </a:rPr>
              <a:t> viscosity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Newton</a:t>
            </a:r>
            <a:r>
              <a:rPr sz="1050" spc="-10" dirty="0">
                <a:latin typeface="Calibri"/>
                <a:cs typeface="Calibri"/>
              </a:rPr>
              <a:t> liquids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apparent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non-</a:t>
            </a:r>
            <a:r>
              <a:rPr sz="1050" dirty="0">
                <a:latin typeface="Calibri"/>
                <a:cs typeface="Calibri"/>
              </a:rPr>
              <a:t>Newtonian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liquids.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of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greases,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paints,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plastic,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pharmaceuticals,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dopes,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adhesives,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detergents,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etc.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18561"/>
            <a:ext cx="5720715" cy="3049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parameters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Measurement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(1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6000000)</a:t>
            </a:r>
            <a:r>
              <a:rPr sz="1050" spc="-20" dirty="0">
                <a:latin typeface="Calibri"/>
                <a:cs typeface="Calibri"/>
              </a:rPr>
              <a:t> mPa•s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Spindle: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No.0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dirty="0">
                <a:latin typeface="Calibri"/>
                <a:cs typeface="Calibri"/>
              </a:rPr>
              <a:t>No.4,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kinds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spindles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Spindle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speed:(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0.2,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0.3,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0.6,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1.5,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30,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60,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120)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RPM.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stepless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regulation.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±1%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(F.S);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V±10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%,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Hz±10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%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(24V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adapter)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environment: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050" dirty="0">
                <a:latin typeface="Calibri"/>
                <a:cs typeface="Calibri"/>
              </a:rPr>
              <a:t>(1)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(2)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≤80%</a:t>
            </a:r>
            <a:endParaRPr sz="1050">
              <a:latin typeface="Calibri"/>
              <a:cs typeface="Calibri"/>
            </a:endParaRPr>
          </a:p>
          <a:p>
            <a:pPr marL="12700" marR="3840479">
              <a:lnSpc>
                <a:spcPct val="196300"/>
              </a:lnSpc>
              <a:spcBef>
                <a:spcPts val="35"/>
              </a:spcBef>
            </a:pPr>
            <a:r>
              <a:rPr sz="1050" dirty="0">
                <a:latin typeface="Calibri"/>
                <a:cs typeface="Calibri"/>
              </a:rPr>
              <a:t>8.Printing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output: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printer 9.Communication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port:RS232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port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6210680"/>
            <a:ext cx="2691130" cy="1128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Optional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96200"/>
              </a:lnSpc>
            </a:pPr>
            <a:r>
              <a:rPr sz="1050" spc="-10" dirty="0">
                <a:latin typeface="Calibri"/>
                <a:cs typeface="Calibri"/>
              </a:rPr>
              <a:t>1.PT-HWY-</a:t>
            </a:r>
            <a:r>
              <a:rPr sz="1050" dirty="0">
                <a:latin typeface="Calibri"/>
                <a:cs typeface="Calibri"/>
              </a:rPr>
              <a:t>10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circulating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thermostatic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bath </a:t>
            </a:r>
            <a:r>
              <a:rPr sz="1050" dirty="0">
                <a:latin typeface="Calibri"/>
                <a:cs typeface="Calibri"/>
              </a:rPr>
              <a:t>2.Professional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double-</a:t>
            </a:r>
            <a:r>
              <a:rPr sz="1050" dirty="0">
                <a:latin typeface="Calibri"/>
                <a:cs typeface="Calibri"/>
              </a:rPr>
              <a:t>deck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cup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3.Small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adaptor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2004" y="7831073"/>
            <a:ext cx="30505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Rotational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14704" y="8217153"/>
          <a:ext cx="5958838" cy="798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840"/>
                <a:gridCol w="3253104"/>
                <a:gridCol w="647700"/>
                <a:gridCol w="1433194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Main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units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No.0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No.4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spindle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type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protective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sleeve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4704" y="1046988"/>
          <a:ext cx="5958838" cy="2365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4840"/>
                <a:gridCol w="3253104"/>
                <a:gridCol w="647700"/>
                <a:gridCol w="1433194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column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0815" algn="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Pedestal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(With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adjustment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bolts)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Pair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protective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shelf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0815" algn="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supply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adapter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0815" algn="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Printer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connecting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cable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line)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Aluminum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alloy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case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instrument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head,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spindle,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spindle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protecting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holder,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etc.)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0815" algn="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2766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Repair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Guarantee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62380" y="4662042"/>
            <a:ext cx="19151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8765" algn="l"/>
              </a:tabLst>
            </a:pPr>
            <a:r>
              <a:rPr sz="1050" b="1" spc="-25" dirty="0">
                <a:solidFill>
                  <a:srgbClr val="365F91"/>
                </a:solidFill>
                <a:latin typeface="Calibri"/>
                <a:cs typeface="Calibri"/>
              </a:rPr>
              <a:t>c.</a:t>
            </a:r>
            <a:r>
              <a:rPr sz="1050" b="1" dirty="0">
                <a:solidFill>
                  <a:srgbClr val="365F91"/>
                </a:solidFill>
                <a:latin typeface="Calibri"/>
                <a:cs typeface="Calibri"/>
              </a:rPr>
              <a:t>	Kinematics</a:t>
            </a:r>
            <a:r>
              <a:rPr sz="1050" b="1" spc="-4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65F91"/>
                </a:solidFill>
                <a:latin typeface="Calibri"/>
                <a:cs typeface="Calibri"/>
              </a:rPr>
              <a:t>Viscometer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25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18.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Capillary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Viscometer</a:t>
            </a:r>
            <a:r>
              <a:rPr sz="1050" spc="-1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Washer</a:t>
            </a:r>
            <a:endParaRPr sz="105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Model ID: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SYD-265-</a:t>
            </a:r>
            <a:r>
              <a:rPr sz="1050" b="1" spc="-50" dirty="0"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004" y="8237981"/>
            <a:ext cx="5971540" cy="872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Summary</a:t>
            </a:r>
            <a:endParaRPr sz="1050">
              <a:latin typeface="Calibri"/>
              <a:cs typeface="Calibri"/>
            </a:endParaRPr>
          </a:p>
          <a:p>
            <a:pPr marL="12700" marR="5080" indent="30480" algn="just">
              <a:lnSpc>
                <a:spcPct val="116700"/>
              </a:lnSpc>
              <a:spcBef>
                <a:spcPts val="990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specially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washing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viscometers,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products.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various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types,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such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as </a:t>
            </a:r>
            <a:r>
              <a:rPr sz="1050" dirty="0">
                <a:latin typeface="Calibri"/>
                <a:cs typeface="Calibri"/>
              </a:rPr>
              <a:t>Pinkevitch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viscometer,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Ubbelohde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viscometer,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Cannon-</a:t>
            </a:r>
            <a:r>
              <a:rPr sz="1050" dirty="0">
                <a:latin typeface="Calibri"/>
                <a:cs typeface="Calibri"/>
              </a:rPr>
              <a:t>Fenske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routine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viscometer,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Cannon-</a:t>
            </a:r>
            <a:r>
              <a:rPr sz="1050" dirty="0">
                <a:latin typeface="Calibri"/>
                <a:cs typeface="Calibri"/>
              </a:rPr>
              <a:t>Fenske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opaque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974" y="5698583"/>
            <a:ext cx="2503169" cy="233387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95700" y="6876288"/>
            <a:ext cx="20288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cac\SYNERGY SCAN CAC ORIGINAL DOCUMENTS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319088"/>
            <a:ext cx="7570787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981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0905" cy="1421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latin typeface="Calibri"/>
                <a:cs typeface="Calibri"/>
              </a:rPr>
              <a:t>viscometer.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clean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many</a:t>
            </a:r>
            <a:r>
              <a:rPr sz="1050" spc="1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three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tubes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time.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high-efficient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saving</a:t>
            </a:r>
            <a:endParaRPr sz="10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especially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viscometers,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heavy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viscosity.</a:t>
            </a:r>
            <a:endParaRPr sz="1050">
              <a:latin typeface="Calibri"/>
              <a:cs typeface="Calibri"/>
            </a:endParaRPr>
          </a:p>
          <a:p>
            <a:pPr marL="12700" marR="6985" indent="30480" algn="just">
              <a:lnSpc>
                <a:spcPct val="117500"/>
              </a:lnSpc>
              <a:spcBef>
                <a:spcPts val="980"/>
              </a:spcBef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micro-</a:t>
            </a:r>
            <a:r>
              <a:rPr sz="1050" dirty="0">
                <a:latin typeface="Calibri"/>
                <a:cs typeface="Calibri"/>
              </a:rPr>
              <a:t>controller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technology,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program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automatic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washing.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less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oil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convenient,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efficient.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widely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enterprises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producing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</a:t>
            </a:r>
            <a:r>
              <a:rPr sz="1050" dirty="0">
                <a:latin typeface="Calibri"/>
                <a:cs typeface="Calibri"/>
              </a:rPr>
              <a:t>products,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colleges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universities,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scientific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research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institutes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on,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where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viscometer </a:t>
            </a:r>
            <a:r>
              <a:rPr sz="1050" dirty="0">
                <a:latin typeface="Calibri"/>
                <a:cs typeface="Calibri"/>
              </a:rPr>
              <a:t>are </a:t>
            </a:r>
            <a:r>
              <a:rPr sz="1050" spc="-10" dirty="0">
                <a:latin typeface="Calibri"/>
                <a:cs typeface="Calibri"/>
              </a:rPr>
              <a:t>used.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2718561"/>
            <a:ext cx="4103370" cy="2421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220V±10%,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700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Water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80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5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0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temperature~35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320mm×300mm×500mm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(excluding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aspirator)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washer: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10Kg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(excluding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aspirator)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588889"/>
            <a:ext cx="4225290" cy="553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MS PGothic"/>
                <a:cs typeface="MS PGothic"/>
              </a:rPr>
              <a:t>Ⅲ</a:t>
            </a:r>
            <a:r>
              <a:rPr sz="1050" dirty="0">
                <a:latin typeface="Calibri"/>
                <a:cs typeface="Calibri"/>
              </a:rPr>
              <a:t>. </a:t>
            </a:r>
            <a:r>
              <a:rPr sz="1050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PT-SYD-265-</a:t>
            </a:r>
            <a:r>
              <a:rPr sz="1050" b="1" dirty="0">
                <a:latin typeface="Calibri"/>
                <a:cs typeface="Calibri"/>
              </a:rPr>
              <a:t>3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Cappilary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Washer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05560" y="6343776"/>
          <a:ext cx="5953759" cy="2758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7210"/>
                <a:gridCol w="3180715"/>
                <a:gridCol w="560070"/>
                <a:gridCol w="538479"/>
                <a:gridCol w="1137285"/>
              </a:tblGrid>
              <a:tr h="199390">
                <a:tc>
                  <a:txBody>
                    <a:bodyPr/>
                    <a:lstStyle/>
                    <a:p>
                      <a:pPr marL="168910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30924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PT-SYD-265-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Automatic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Washer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63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(main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unit)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30924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Electric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vacuum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aspirator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(refer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aspirator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manual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for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63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accessories)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309245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clamp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3092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Reducer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union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(one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been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installed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washing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pipe)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3092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6A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(Ф5×20)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3092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Power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line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(220V.6A)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marL="30924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Cleaning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agent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pipe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(Length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0.8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meter.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Outside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diameter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63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Ф4.0.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Inside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diameter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Ф2.5)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3092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L="309245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Electric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vacuum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aspirator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's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L="275590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1046988"/>
          <a:ext cx="5953759" cy="327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7210"/>
                <a:gridCol w="3180715"/>
                <a:gridCol w="560070"/>
                <a:gridCol w="538479"/>
                <a:gridCol w="1137285"/>
              </a:tblGrid>
              <a:tr h="327660">
                <a:tc>
                  <a:txBody>
                    <a:bodyPr/>
                    <a:lstStyle/>
                    <a:p>
                      <a:pPr marL="27559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1907794"/>
            <a:ext cx="44024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PT-SYD-265-</a:t>
            </a:r>
            <a:r>
              <a:rPr sz="1050" b="1" dirty="0">
                <a:latin typeface="Calibri"/>
                <a:cs typeface="Calibri"/>
              </a:rPr>
              <a:t>3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Cappilary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Washer's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Auxiliary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2295398"/>
          <a:ext cx="5954394" cy="58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6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products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solvent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3415410"/>
            <a:ext cx="5960745" cy="1113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116199"/>
              </a:lnSpc>
              <a:spcBef>
                <a:spcPts val="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relative principle.</a:t>
            </a: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spcBef>
                <a:spcPts val="215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19.</a:t>
            </a:r>
            <a:r>
              <a:rPr sz="1050" spc="18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Petroleum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Products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Kinematic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Viscosity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265C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637049"/>
            <a:ext cx="5971540" cy="2407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400"/>
              </a:lnSpc>
              <a:spcBef>
                <a:spcPts val="95"/>
              </a:spcBef>
            </a:pPr>
            <a:r>
              <a:rPr sz="1050" dirty="0">
                <a:latin typeface="Calibri"/>
                <a:cs typeface="Calibri"/>
              </a:rPr>
              <a:t>This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SY/T5651 </a:t>
            </a:r>
            <a:r>
              <a:rPr sz="1050" dirty="0">
                <a:latin typeface="Calibri"/>
                <a:cs typeface="Calibri"/>
              </a:rPr>
              <a:t>Technical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Condition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Kinematic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Tester.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suitable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kinematic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liquid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(Newtonian liquids)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 constant temperature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stipulation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 standard of People’s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GB/T265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Products-</a:t>
            </a:r>
            <a:r>
              <a:rPr sz="1050" dirty="0">
                <a:latin typeface="Calibri"/>
                <a:cs typeface="Calibri"/>
              </a:rPr>
              <a:t>Determination of </a:t>
            </a:r>
            <a:r>
              <a:rPr sz="1050" spc="-10" dirty="0">
                <a:latin typeface="Calibri"/>
                <a:cs typeface="Calibri"/>
              </a:rPr>
              <a:t>kinematic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calculation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dynamic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viscosity.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button,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controlling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2700" marR="5715" indent="157480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7018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hard</a:t>
            </a:r>
            <a:r>
              <a:rPr sz="1050" spc="1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preservation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shell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(double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shell</a:t>
            </a:r>
            <a:r>
              <a:rPr sz="1050" spc="1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structure).</a:t>
            </a:r>
            <a:r>
              <a:rPr sz="1050" spc="1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7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heat </a:t>
            </a:r>
            <a:r>
              <a:rPr sz="1050" dirty="0">
                <a:latin typeface="Calibri"/>
                <a:cs typeface="Calibri"/>
              </a:rPr>
              <a:t>preservation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property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Easy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observe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sample.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It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samples at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10" dirty="0">
                <a:latin typeface="Calibri"/>
                <a:cs typeface="Calibri"/>
              </a:rPr>
              <a:t>time.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7487792"/>
            <a:ext cx="2703830" cy="1462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2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50Hz±5%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1200RPM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20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100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0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5313" y="1714428"/>
            <a:ext cx="2499427" cy="2817693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45198"/>
            <a:ext cx="5969635" cy="34671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8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9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 0s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～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spc="-10" dirty="0">
                <a:latin typeface="Calibri"/>
                <a:cs typeface="Calibri"/>
              </a:rPr>
              <a:t>9999.9s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Constant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double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shell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structure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Working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environment: Ambient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room</a:t>
            </a:r>
            <a:r>
              <a:rPr sz="1050" spc="-10" dirty="0">
                <a:latin typeface="Calibri"/>
                <a:cs typeface="Calibri"/>
              </a:rPr>
              <a:t> temperature15</a:t>
            </a:r>
            <a:r>
              <a:rPr sz="1050" spc="-10" dirty="0">
                <a:latin typeface="MS PGothic"/>
                <a:cs typeface="MS PGothic"/>
              </a:rPr>
              <a:t>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9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MS PGothic"/>
                <a:cs typeface="MS PGothic"/>
              </a:rPr>
              <a:t>＜</a:t>
            </a:r>
            <a:r>
              <a:rPr sz="1050" spc="-20" dirty="0">
                <a:latin typeface="Calibri"/>
                <a:cs typeface="Calibri"/>
              </a:rPr>
              <a:t>85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4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platinum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</a:t>
            </a:r>
            <a:r>
              <a:rPr sz="1050" spc="-20" dirty="0">
                <a:latin typeface="Calibri"/>
                <a:cs typeface="Calibri"/>
              </a:rPr>
              <a:t> Pt100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5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≤1800W</a:t>
            </a:r>
            <a:endParaRPr sz="1050">
              <a:latin typeface="Calibri"/>
              <a:cs typeface="Calibri"/>
            </a:endParaRPr>
          </a:p>
          <a:p>
            <a:pPr marL="12700" marR="5080" indent="215900">
              <a:lnSpc>
                <a:spcPct val="118100"/>
              </a:lnSpc>
              <a:spcBef>
                <a:spcPts val="969"/>
              </a:spcBef>
              <a:buAutoNum type="arabicPeriod" startAt="5"/>
              <a:tabLst>
                <a:tab pos="228600" algn="l"/>
              </a:tabLst>
            </a:pP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viscometer: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(Pinkevitch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Viscometer,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Cannon-</a:t>
            </a:r>
            <a:r>
              <a:rPr sz="1050" dirty="0">
                <a:latin typeface="Calibri"/>
                <a:cs typeface="Calibri"/>
              </a:rPr>
              <a:t>Fenske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Routine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Viscometer,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Ubbelohde Viscometer)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 startAt="5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20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530mm×400mm×670mm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 startAt="5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20.5kg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MS PGothic"/>
                <a:cs typeface="MS PGothic"/>
              </a:rPr>
              <a:t>Ⅲ</a:t>
            </a:r>
            <a:r>
              <a:rPr sz="1050" dirty="0">
                <a:latin typeface="Calibri"/>
                <a:cs typeface="Calibri"/>
              </a:rPr>
              <a:t>. </a:t>
            </a:r>
            <a:r>
              <a:rPr sz="1050" spc="-10" dirty="0">
                <a:latin typeface="Calibri"/>
                <a:cs typeface="Calibri"/>
              </a:rPr>
              <a:t>Accessories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spc="-10" dirty="0">
                <a:latin typeface="Calibri"/>
                <a:cs typeface="Calibri"/>
              </a:rPr>
              <a:t>1.PT-SYD-</a:t>
            </a:r>
            <a:r>
              <a:rPr sz="1050" b="1" dirty="0">
                <a:latin typeface="Calibri"/>
                <a:cs typeface="Calibri"/>
              </a:rPr>
              <a:t>265C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Kinematic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Accessories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23848" y="4513199"/>
          <a:ext cx="5955664" cy="4516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270"/>
                <a:gridCol w="3095625"/>
                <a:gridCol w="585470"/>
                <a:gridCol w="617220"/>
                <a:gridCol w="1148079"/>
              </a:tblGrid>
              <a:tr h="200660">
                <a:tc>
                  <a:txBody>
                    <a:bodyPr/>
                    <a:lstStyle/>
                    <a:p>
                      <a:pPr marR="149225" algn="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46050" algn="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265C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Kinematic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(Including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080" marR="46355">
                        <a:lnSpc>
                          <a:spcPct val="116199"/>
                        </a:lnSpc>
                        <a:spcBef>
                          <a:spcPts val="1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inner/external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cylinder,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stirring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rubber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ring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etc.)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36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46050" algn="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080" marR="187325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(Pinkevitch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Viscometer,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Cannon-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Fenske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Viscometer,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Standard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Ubbelohde Viscometer)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Group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Capillary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53670" marR="146685" indent="635" algn="ctr">
                        <a:lnSpc>
                          <a:spcPts val="1480"/>
                        </a:lnSpc>
                        <a:spcBef>
                          <a:spcPts val="7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characteristic, specification,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quantity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confirmed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contract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R="146050" algn="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Rod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type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mercury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(0~50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.50~100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0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divisions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them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both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605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Plumb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bob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605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Sensor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46050" algn="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Bakelite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605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clamp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R="146050" algn="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(3#)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79070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Round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glass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414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(1#)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414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Line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timing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button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44145" algn="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washing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bulb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414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44145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23848" y="1046988"/>
          <a:ext cx="5955664" cy="201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270"/>
                <a:gridCol w="3095625"/>
                <a:gridCol w="585470"/>
                <a:gridCol w="617220"/>
                <a:gridCol w="1148079"/>
              </a:tblGrid>
              <a:tr h="201295">
                <a:tc>
                  <a:txBody>
                    <a:bodyPr/>
                    <a:lstStyle/>
                    <a:p>
                      <a:pPr marL="219710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2004" y="1916938"/>
            <a:ext cx="4043679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2.PT-SYD-</a:t>
            </a:r>
            <a:r>
              <a:rPr sz="1050" b="1" dirty="0">
                <a:latin typeface="Calibri"/>
                <a:cs typeface="Calibri"/>
              </a:rPr>
              <a:t>265C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Kinematic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Viscometer's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Auxiliary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2443226"/>
          <a:ext cx="5975985" cy="14954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4495"/>
                <a:gridCol w="1426845"/>
                <a:gridCol w="1099820"/>
                <a:gridCol w="996315"/>
                <a:gridCol w="2048510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4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1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Glycerol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mineral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oils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20L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above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857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ether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60-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1050" spc="-25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7825" marR="136525" indent="-234950">
                        <a:lnSpc>
                          <a:spcPct val="117100"/>
                        </a:lnSpc>
                        <a:spcBef>
                          <a:spcPts val="97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Analytical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pure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500ml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31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bottle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1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grades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Some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4108830"/>
            <a:ext cx="5962015" cy="1488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-3175">
              <a:lnSpc>
                <a:spcPct val="202900"/>
              </a:lnSpc>
              <a:spcBef>
                <a:spcPts val="10"/>
              </a:spcBef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	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relative principle.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/>
            </a:pPr>
            <a:endParaRPr sz="1050">
              <a:latin typeface="Calibri"/>
              <a:cs typeface="Calibri"/>
            </a:endParaRPr>
          </a:p>
          <a:p>
            <a:pPr marL="114300" indent="-104775">
              <a:lnSpc>
                <a:spcPct val="100000"/>
              </a:lnSpc>
              <a:buSzPct val="90476"/>
              <a:buAutoNum type="arabicPeriod"/>
              <a:tabLst>
                <a:tab pos="114300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320992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20.</a:t>
            </a:r>
            <a:r>
              <a:rPr sz="1050" spc="19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Asphalt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Kinematic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Viscosity</a:t>
            </a:r>
            <a:r>
              <a:rPr sz="1050" spc="-25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(Capillary</a:t>
            </a:r>
            <a:r>
              <a:rPr sz="1050" spc="-20" dirty="0">
                <a:solidFill>
                  <a:srgbClr val="365F91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Method)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Order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Id: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PT-</a:t>
            </a:r>
            <a:r>
              <a:rPr sz="10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SYD-</a:t>
            </a:r>
            <a:r>
              <a:rPr sz="105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265E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4040251"/>
            <a:ext cx="5971540" cy="1436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Purpose:</a:t>
            </a:r>
            <a:endParaRPr sz="1050">
              <a:latin typeface="Calibri"/>
              <a:cs typeface="Calibri"/>
            </a:endParaRPr>
          </a:p>
          <a:p>
            <a:pPr marL="12700" marR="5080" algn="just">
              <a:lnSpc>
                <a:spcPct val="117100"/>
              </a:lnSpc>
              <a:spcBef>
                <a:spcPts val="985"/>
              </a:spcBef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designed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national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GB/T1841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D2170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Polyolefin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Resin Solution.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 used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decahydronaphthalene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solution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polythene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polypropylene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stipulated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temperature.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also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asphalt</a:t>
            </a:r>
            <a:r>
              <a:rPr sz="1050" spc="6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at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stipulated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7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6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per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People’s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Republic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China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T0619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Asphalt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Kinematic</a:t>
            </a:r>
            <a:r>
              <a:rPr sz="1050" spc="2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Viscosity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(Capillary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Method).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5918072"/>
            <a:ext cx="5967730" cy="2960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 marR="5080" indent="144780">
              <a:lnSpc>
                <a:spcPct val="122900"/>
              </a:lnSpc>
              <a:spcBef>
                <a:spcPts val="910"/>
              </a:spcBef>
              <a:buAutoNum type="arabicPeriod"/>
              <a:tabLst>
                <a:tab pos="157480" algn="l"/>
              </a:tabLst>
            </a:pPr>
            <a:r>
              <a:rPr sz="1050" dirty="0">
                <a:latin typeface="Calibri"/>
                <a:cs typeface="Calibri"/>
              </a:rPr>
              <a:t>With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precision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control,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digital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display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instrument,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electric</a:t>
            </a:r>
            <a:r>
              <a:rPr sz="1050" spc="7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device,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 </a:t>
            </a:r>
            <a:r>
              <a:rPr sz="1050" dirty="0">
                <a:latin typeface="Calibri"/>
                <a:cs typeface="Calibri"/>
              </a:rPr>
              <a:t>accuracy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plus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minus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0.1 </a:t>
            </a:r>
            <a:r>
              <a:rPr sz="1050" spc="-25" dirty="0">
                <a:latin typeface="MS PGothic"/>
                <a:cs typeface="MS PGothic"/>
              </a:rPr>
              <a:t>℃</a:t>
            </a:r>
            <a:r>
              <a:rPr sz="1050" spc="-25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 marL="12700" marR="228600" indent="131445">
              <a:lnSpc>
                <a:spcPct val="118100"/>
              </a:lnSpc>
              <a:spcBef>
                <a:spcPts val="10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high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resistant,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insulation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coat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(called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duplex), </a:t>
            </a:r>
            <a:r>
              <a:rPr sz="1050" dirty="0">
                <a:latin typeface="Calibri"/>
                <a:cs typeface="Calibri"/>
              </a:rPr>
              <a:t>heat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preservation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performance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good,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clear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sample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observation.</a:t>
            </a:r>
            <a:endParaRPr sz="1050">
              <a:latin typeface="Calibri"/>
              <a:cs typeface="Calibri"/>
            </a:endParaRPr>
          </a:p>
          <a:p>
            <a:pPr marL="12700" marR="190500" indent="131445">
              <a:lnSpc>
                <a:spcPct val="118100"/>
              </a:lnSpc>
              <a:spcBef>
                <a:spcPts val="969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desktop,</a:t>
            </a:r>
            <a:r>
              <a:rPr sz="1050" spc="-10" dirty="0">
                <a:latin typeface="Calibri"/>
                <a:cs typeface="Calibri"/>
              </a:rPr>
              <a:t> all-in-</a:t>
            </a:r>
            <a:r>
              <a:rPr sz="1050" dirty="0">
                <a:latin typeface="Calibri"/>
                <a:cs typeface="Calibri"/>
              </a:rPr>
              <a:t>one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design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7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Cannon-</a:t>
            </a:r>
            <a:r>
              <a:rPr sz="1050" dirty="0">
                <a:latin typeface="Calibri"/>
                <a:cs typeface="Calibri"/>
              </a:rPr>
              <a:t>Fenske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Routine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capillary viscometers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device,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additional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stopwatch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needed.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220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V±10%,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50</a:t>
            </a:r>
            <a:r>
              <a:rPr sz="1050" spc="-25" dirty="0">
                <a:latin typeface="Calibri"/>
                <a:cs typeface="Calibri"/>
              </a:rPr>
              <a:t> 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2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1700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9846" y="1524127"/>
            <a:ext cx="1632896" cy="233611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45198"/>
            <a:ext cx="5969000" cy="43967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85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9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180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310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control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±0.1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45"/>
              </a:spcBef>
              <a:buAutoNum type="arabicPeriod" startAt="3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Timing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range: 0s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9999.9s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 startAt="3"/>
              <a:tabLst>
                <a:tab pos="144145" algn="l"/>
              </a:tabLst>
            </a:pPr>
            <a:r>
              <a:rPr sz="1050" spc="-10" dirty="0">
                <a:latin typeface="Calibri"/>
                <a:cs typeface="Calibri"/>
              </a:rPr>
              <a:t>Mercury-in-</a:t>
            </a:r>
            <a:r>
              <a:rPr sz="1050" dirty="0">
                <a:latin typeface="Calibri"/>
                <a:cs typeface="Calibri"/>
              </a:rPr>
              <a:t>glass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thermometer: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Scale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0.1</a:t>
            </a:r>
            <a:r>
              <a:rPr sz="1050" spc="-20" dirty="0">
                <a:latin typeface="MS PGothic"/>
                <a:cs typeface="MS PGothic"/>
              </a:rPr>
              <a:t>℃</a:t>
            </a:r>
            <a:r>
              <a:rPr sz="1050" spc="-20" dirty="0">
                <a:latin typeface="Calibri"/>
                <a:cs typeface="Calibri"/>
              </a:rPr>
              <a:t>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3"/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Range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100</a:t>
            </a:r>
            <a:r>
              <a:rPr sz="1050" spc="-10" dirty="0">
                <a:latin typeface="MS PGothic"/>
                <a:cs typeface="MS PGothic"/>
              </a:rPr>
              <a:t>℃</a:t>
            </a:r>
            <a:r>
              <a:rPr sz="1050" spc="-10" dirty="0">
                <a:latin typeface="Calibri"/>
                <a:cs typeface="Calibri"/>
              </a:rPr>
              <a:t>~150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 startAt="6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Bath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capacity: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about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23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 startAt="8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Stirring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motor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(1)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Power: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6W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(2)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Speed: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1200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RPM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 startAt="8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-10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+35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210185" indent="-197485">
              <a:lnSpc>
                <a:spcPct val="100000"/>
              </a:lnSpc>
              <a:spcBef>
                <a:spcPts val="1310"/>
              </a:spcBef>
              <a:buAutoNum type="arabicPeriod" startAt="8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20" dirty="0">
                <a:latin typeface="MS PGothic"/>
                <a:cs typeface="MS PGothic"/>
              </a:rPr>
              <a:t>＜</a:t>
            </a:r>
            <a:r>
              <a:rPr sz="1050" spc="-20" dirty="0">
                <a:latin typeface="Calibri"/>
                <a:cs typeface="Calibri"/>
              </a:rPr>
              <a:t>85</a:t>
            </a:r>
            <a:r>
              <a:rPr sz="1050" spc="-20" dirty="0">
                <a:latin typeface="MS PGothic"/>
                <a:cs typeface="MS PGothic"/>
              </a:rPr>
              <a:t>％</a:t>
            </a:r>
            <a:endParaRPr sz="1050">
              <a:latin typeface="MS PGothic"/>
              <a:cs typeface="MS PGothic"/>
            </a:endParaRPr>
          </a:p>
          <a:p>
            <a:pPr marL="210185" indent="-197485">
              <a:lnSpc>
                <a:spcPct val="100000"/>
              </a:lnSpc>
              <a:spcBef>
                <a:spcPts val="1245"/>
              </a:spcBef>
              <a:buAutoNum type="arabicPeriod" startAt="8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sensor: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Industrial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platinum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resistance,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Pt100</a:t>
            </a:r>
            <a:endParaRPr sz="1050">
              <a:latin typeface="Calibri"/>
              <a:cs typeface="Calibri"/>
            </a:endParaRPr>
          </a:p>
          <a:p>
            <a:pPr marL="210185" indent="-197485">
              <a:lnSpc>
                <a:spcPct val="100000"/>
              </a:lnSpc>
              <a:spcBef>
                <a:spcPts val="1215"/>
              </a:spcBef>
              <a:buAutoNum type="arabicPeriod" startAt="8"/>
              <a:tabLst>
                <a:tab pos="210185" algn="l"/>
              </a:tabLst>
            </a:pPr>
            <a:r>
              <a:rPr sz="1050" dirty="0">
                <a:latin typeface="Calibri"/>
                <a:cs typeface="Calibri"/>
              </a:rPr>
              <a:t>Maximum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consumption: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1800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  <a:p>
            <a:pPr marL="12700" marR="5080" indent="219075">
              <a:lnSpc>
                <a:spcPct val="118100"/>
              </a:lnSpc>
              <a:spcBef>
                <a:spcPts val="969"/>
              </a:spcBef>
              <a:buAutoNum type="arabicPeriod" startAt="8"/>
              <a:tabLst>
                <a:tab pos="231775" algn="l"/>
              </a:tabLst>
            </a:pP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viscometer: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Capillary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viscometer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characteristics,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specification,</a:t>
            </a:r>
            <a:r>
              <a:rPr sz="1050" spc="1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quantity</a:t>
            </a:r>
            <a:r>
              <a:rPr sz="1050" spc="1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1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1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business agreement</a:t>
            </a:r>
            <a:endParaRPr sz="105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1210"/>
              </a:spcBef>
              <a:buAutoNum type="arabicPeriod" startAt="8"/>
              <a:tabLst>
                <a:tab pos="212090" algn="l"/>
              </a:tabLst>
            </a:pPr>
            <a:r>
              <a:rPr sz="1050" dirty="0">
                <a:latin typeface="Calibri"/>
                <a:cs typeface="Calibri"/>
              </a:rPr>
              <a:t>Overall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dimension:530mm×400mm×670mm</a:t>
            </a:r>
            <a:r>
              <a:rPr sz="1050" dirty="0">
                <a:latin typeface="Calibri"/>
                <a:cs typeface="Calibri"/>
              </a:rPr>
              <a:t> (Bath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included)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046089"/>
            <a:ext cx="37572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PT-SYD-</a:t>
            </a:r>
            <a:r>
              <a:rPr sz="1050" b="1" dirty="0">
                <a:latin typeface="Calibri"/>
                <a:cs typeface="Calibri"/>
              </a:rPr>
              <a:t>265E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Kinematic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Accessories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and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Documents</a:t>
            </a:r>
            <a:r>
              <a:rPr sz="1050" b="1" spc="-20" dirty="0">
                <a:latin typeface="Calibri"/>
                <a:cs typeface="Calibri"/>
              </a:rPr>
              <a:t> List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6433693"/>
          <a:ext cx="5954394" cy="2553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475"/>
                <a:gridCol w="2952750"/>
                <a:gridCol w="521970"/>
                <a:gridCol w="521335"/>
                <a:gridCol w="1459864"/>
              </a:tblGrid>
              <a:tr h="200660">
                <a:tc>
                  <a:txBody>
                    <a:bodyPr/>
                    <a:lstStyle/>
                    <a:p>
                      <a:pPr marR="143510" algn="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Unit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Qty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1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32715" algn="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PT-SYD-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265E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Kinematic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Viscometer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 marR="183515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glass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inside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outside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cylinder,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stirring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device,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rubber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etc.)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Set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00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180</a:t>
                      </a:r>
                      <a:r>
                        <a:rPr sz="1050" spc="-2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12318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(Pinkevitch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Viscometer,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Cannon-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5715" marR="277495">
                        <a:lnSpc>
                          <a:spcPct val="1171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Fenske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Routine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Viscometer,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Standard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Ubbelohde Viscometer)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Group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viscometer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30175" marR="120650" indent="-1905" algn="ctr">
                        <a:lnSpc>
                          <a:spcPct val="1171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characteristics,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specification,</a:t>
                      </a:r>
                      <a:r>
                        <a:rPr sz="10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quantity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according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business agreement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52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32715" algn="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Mercury</a:t>
                      </a:r>
                      <a:r>
                        <a:rPr sz="10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thermometer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(100~150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2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3641" y="855980"/>
            <a:ext cx="23145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548640" cy="54864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5560" y="1046987"/>
          <a:ext cx="5954394" cy="3371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8475"/>
                <a:gridCol w="2952750"/>
                <a:gridCol w="521970"/>
                <a:gridCol w="521335"/>
                <a:gridCol w="1459864"/>
              </a:tblGrid>
              <a:tr h="577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(150~200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scale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division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0.1</a:t>
                      </a:r>
                      <a:r>
                        <a:rPr sz="1050" spc="-2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2715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Weight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ball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2715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Sensor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2715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Bakelite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cover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2715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Stopping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ring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thermometer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(1#)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2715" algn="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8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Capillary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viscometer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holder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32715" algn="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9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Silica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stopper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(3#)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5890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10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Fuse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10A(Ф6×30)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5890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Round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glass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73990" algn="r">
                        <a:lnSpc>
                          <a:spcPts val="124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Wire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timer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(Plug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clients)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5890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Washing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ball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5890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Operation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00660">
                <a:tc>
                  <a:txBody>
                    <a:bodyPr/>
                    <a:lstStyle/>
                    <a:p>
                      <a:pPr marR="135890" algn="r">
                        <a:lnSpc>
                          <a:spcPts val="1255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55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device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usage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manual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5890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16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certificate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marR="135890" algn="r">
                        <a:lnSpc>
                          <a:spcPts val="124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17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Product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warranty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card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62964" y="4591939"/>
            <a:ext cx="39306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Calibri"/>
                <a:cs typeface="Calibri"/>
              </a:rPr>
              <a:t>PT-</a:t>
            </a:r>
            <a:r>
              <a:rPr sz="1050" b="1" spc="-20" dirty="0">
                <a:latin typeface="Calibri"/>
                <a:cs typeface="Calibri"/>
              </a:rPr>
              <a:t>SYD-</a:t>
            </a:r>
            <a:r>
              <a:rPr sz="1050" b="1" dirty="0">
                <a:latin typeface="Calibri"/>
                <a:cs typeface="Calibri"/>
              </a:rPr>
              <a:t>265E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Kinematic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Viscometer's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Reagent and</a:t>
            </a:r>
            <a:r>
              <a:rPr sz="1050" b="1" spc="-10" dirty="0">
                <a:latin typeface="Calibri"/>
                <a:cs typeface="Calibri"/>
              </a:rPr>
              <a:t> Auxiliary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Equipment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23848" y="4978019"/>
          <a:ext cx="5954394" cy="1758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109"/>
                <a:gridCol w="1417955"/>
                <a:gridCol w="1352550"/>
                <a:gridCol w="1226185"/>
                <a:gridCol w="1458595"/>
              </a:tblGrid>
              <a:tr h="200660"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25" dirty="0">
                          <a:latin typeface="Calibri"/>
                          <a:cs typeface="Calibri"/>
                        </a:rPr>
                        <a:t>No.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Specification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5"/>
                        </a:lnSpc>
                      </a:pPr>
                      <a:r>
                        <a:rPr sz="105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5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Memo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4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Glycerol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silicone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flash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point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0" dirty="0">
                          <a:latin typeface="MS PGothic"/>
                          <a:cs typeface="MS PGothic"/>
                        </a:rPr>
                        <a:t>＞</a:t>
                      </a:r>
                      <a:endParaRPr sz="1050">
                        <a:latin typeface="MS PGothic"/>
                        <a:cs typeface="MS PGothic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50" spc="-20" dirty="0">
                          <a:latin typeface="Calibri"/>
                          <a:cs typeface="Calibri"/>
                        </a:rPr>
                        <a:t>215</a:t>
                      </a:r>
                      <a:r>
                        <a:rPr sz="1050" spc="-20" dirty="0">
                          <a:latin typeface="MS PGothic"/>
                          <a:cs typeface="MS PGothic"/>
                        </a:rPr>
                        <a:t>℃</a:t>
                      </a:r>
                      <a:endParaRPr sz="1050">
                        <a:latin typeface="MS PGothic"/>
                        <a:cs typeface="MS PGothic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20L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When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temperature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20979" marR="212725" algn="ctr">
                        <a:lnSpc>
                          <a:spcPct val="118100"/>
                        </a:lnSpc>
                        <a:spcBef>
                          <a:spcPts val="60"/>
                        </a:spcBef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above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180</a:t>
                      </a:r>
                      <a:r>
                        <a:rPr sz="1050" spc="-10" dirty="0">
                          <a:latin typeface="MS PGothic"/>
                          <a:cs typeface="MS PGothic"/>
                        </a:rPr>
                        <a:t>℃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,using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silicone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oil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71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Petroleum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solution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25" dirty="0">
                          <a:latin typeface="Calibri"/>
                          <a:cs typeface="Calibri"/>
                        </a:rPr>
                        <a:t>1L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Calibri"/>
                          <a:cs typeface="Calibri"/>
                        </a:rPr>
                        <a:t>1L/bucket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Trichloro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ethylene,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287655" marR="199390" indent="-81280">
                        <a:lnSpc>
                          <a:spcPct val="11710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gasoline,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kerosene,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choose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one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only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Distilled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water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Three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grades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liter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9390"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Washing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ear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ball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piece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902004" y="6880631"/>
            <a:ext cx="5549265" cy="9620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050" b="1" spc="-10" dirty="0">
                <a:latin typeface="Calibri"/>
                <a:cs typeface="Calibri"/>
              </a:rPr>
              <a:t>Notes: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equipment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installing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instrument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supplied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end-</a:t>
            </a:r>
            <a:r>
              <a:rPr sz="1050" dirty="0">
                <a:latin typeface="Calibri"/>
                <a:cs typeface="Calibri"/>
              </a:rPr>
              <a:t>users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themselves.</a:t>
            </a:r>
            <a:endParaRPr sz="1050">
              <a:latin typeface="Calibri"/>
              <a:cs typeface="Calibri"/>
            </a:endParaRPr>
          </a:p>
          <a:p>
            <a:pPr marL="12700" marR="5080" indent="131445">
              <a:lnSpc>
                <a:spcPct val="117100"/>
              </a:lnSpc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usage,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management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saving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poisonous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harmful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reagent,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according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principle.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204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PLS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operation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manual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industry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before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instrument.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28663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21.</a:t>
            </a:r>
            <a:r>
              <a:rPr sz="1050" spc="200" dirty="0">
                <a:solidFill>
                  <a:srgbClr val="365F91"/>
                </a:solidFill>
                <a:latin typeface="Calibri"/>
                <a:cs typeface="Calibri"/>
              </a:rPr>
              <a:t>  </a:t>
            </a:r>
            <a:r>
              <a:rPr sz="1050" dirty="0">
                <a:solidFill>
                  <a:srgbClr val="365F91"/>
                </a:solidFill>
                <a:latin typeface="Calibri"/>
                <a:cs typeface="Calibri"/>
              </a:rPr>
              <a:t>Distillation </a:t>
            </a:r>
            <a:r>
              <a:rPr sz="1050" spc="-10" dirty="0">
                <a:solidFill>
                  <a:srgbClr val="365F91"/>
                </a:solidFill>
                <a:latin typeface="Calibri"/>
                <a:cs typeface="Calibri"/>
              </a:rPr>
              <a:t>Tester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50" b="1" dirty="0">
                <a:latin typeface="Calibri"/>
                <a:cs typeface="Calibri"/>
              </a:rPr>
              <a:t>Order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Id: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PT-</a:t>
            </a:r>
            <a:r>
              <a:rPr sz="1050" b="1" spc="-10" dirty="0">
                <a:latin typeface="Calibri"/>
                <a:cs typeface="Calibri"/>
              </a:rPr>
              <a:t>SYD-</a:t>
            </a:r>
            <a:r>
              <a:rPr sz="1050" b="1" spc="-20" dirty="0">
                <a:latin typeface="Calibri"/>
                <a:cs typeface="Calibri"/>
              </a:rPr>
              <a:t>6536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2004" y="6124727"/>
            <a:ext cx="5970905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7100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This instrument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 designed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made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 per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GB/T6536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 Method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Characteristics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D86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Standard</a:t>
            </a:r>
            <a:r>
              <a:rPr sz="1050" spc="2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Test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2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Petroleum</a:t>
            </a:r>
            <a:r>
              <a:rPr sz="1050" spc="2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Products</a:t>
            </a:r>
            <a:r>
              <a:rPr sz="1050" spc="229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at </a:t>
            </a:r>
            <a:r>
              <a:rPr sz="1050" dirty="0">
                <a:latin typeface="Calibri"/>
                <a:cs typeface="Calibri"/>
              </a:rPr>
              <a:t>Atmospheric Pressure.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 is suitable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determine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characteristics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gasoline,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aviation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gasoline, </a:t>
            </a:r>
            <a:r>
              <a:rPr sz="1050" dirty="0">
                <a:latin typeface="Calibri"/>
                <a:cs typeface="Calibri"/>
              </a:rPr>
              <a:t>jet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solvent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having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boiling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point,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naphtha,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diesel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oil,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distillate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fuels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similar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petroleum products.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004" y="8158733"/>
            <a:ext cx="5857875" cy="500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I.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features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050" dirty="0">
                <a:latin typeface="Calibri"/>
                <a:cs typeface="Calibri"/>
              </a:rPr>
              <a:t>1.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adopts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special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furnace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ensure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safety.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heating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-10" dirty="0">
                <a:latin typeface="Calibri"/>
                <a:cs typeface="Calibri"/>
              </a:rPr>
              <a:t> continuously.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3101" y="1524127"/>
            <a:ext cx="2578932" cy="4496435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55980"/>
            <a:ext cx="5972175" cy="506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SYNERGY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MINERAL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LIMITED</a:t>
            </a:r>
            <a:endParaRPr sz="1100">
              <a:latin typeface="Calibri"/>
              <a:cs typeface="Calibri"/>
            </a:endParaRPr>
          </a:p>
          <a:p>
            <a:pPr marL="160655" indent="-147955">
              <a:lnSpc>
                <a:spcPct val="100000"/>
              </a:lnSpc>
              <a:spcBef>
                <a:spcPts val="20"/>
              </a:spcBef>
              <a:buAutoNum type="arabicPeriod" startAt="2"/>
              <a:tabLst>
                <a:tab pos="16065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rising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up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lowering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down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free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1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lifting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device.</a:t>
            </a:r>
            <a:r>
              <a:rPr sz="1050" spc="11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Flexible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50" dirty="0">
                <a:latin typeface="Calibri"/>
                <a:cs typeface="Calibri"/>
              </a:rPr>
              <a:t>convenient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operate.</a:t>
            </a:r>
            <a:endParaRPr sz="1050">
              <a:latin typeface="Calibri"/>
              <a:cs typeface="Calibri"/>
            </a:endParaRPr>
          </a:p>
          <a:p>
            <a:pPr marL="12700" marR="5080" indent="132715" algn="just">
              <a:lnSpc>
                <a:spcPct val="121000"/>
              </a:lnSpc>
              <a:spcBef>
                <a:spcPts val="935"/>
              </a:spcBef>
              <a:buAutoNum type="arabicPeriod" startAt="3"/>
              <a:tabLst>
                <a:tab pos="145415" algn="l"/>
              </a:tabLst>
            </a:pP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condensing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tube water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function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 control,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which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set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adjusted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in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range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(room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+</a:t>
            </a:r>
            <a:r>
              <a:rPr sz="1050" spc="8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10)</a:t>
            </a:r>
            <a:r>
              <a:rPr sz="1050" spc="110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℃～</a:t>
            </a:r>
            <a:r>
              <a:rPr sz="1050" spc="15" dirty="0">
                <a:latin typeface="MS PGothic"/>
                <a:cs typeface="MS PGothic"/>
              </a:rPr>
              <a:t> </a:t>
            </a:r>
            <a:r>
              <a:rPr sz="1050" dirty="0">
                <a:latin typeface="Calibri"/>
                <a:cs typeface="Calibri"/>
              </a:rPr>
              <a:t>60</a:t>
            </a:r>
            <a:r>
              <a:rPr sz="1050" spc="105" dirty="0">
                <a:latin typeface="Calibri"/>
                <a:cs typeface="Calibri"/>
              </a:rPr>
              <a:t> </a:t>
            </a:r>
            <a:r>
              <a:rPr sz="1050" dirty="0">
                <a:latin typeface="MS PGothic"/>
                <a:cs typeface="MS PGothic"/>
              </a:rPr>
              <a:t>℃</a:t>
            </a:r>
            <a:r>
              <a:rPr sz="1050" dirty="0">
                <a:latin typeface="Calibri"/>
                <a:cs typeface="Calibri"/>
              </a:rPr>
              <a:t>.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8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uniform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9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meets</a:t>
            </a:r>
            <a:r>
              <a:rPr sz="1050" spc="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test.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050" b="1" dirty="0">
                <a:latin typeface="Calibri"/>
                <a:cs typeface="Calibri"/>
              </a:rPr>
              <a:t>II.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technical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specifications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Power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supply: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AC</a:t>
            </a:r>
            <a:r>
              <a:rPr sz="1050" spc="-10" dirty="0">
                <a:latin typeface="Calibri"/>
                <a:cs typeface="Calibri"/>
              </a:rPr>
              <a:t> (220±10%)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V,</a:t>
            </a:r>
            <a:r>
              <a:rPr sz="1050" spc="-20" dirty="0">
                <a:latin typeface="Calibri"/>
                <a:cs typeface="Calibri"/>
              </a:rPr>
              <a:t> 50Hz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Total power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consumption: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≤2000W;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7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Receiving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cylinder: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10" dirty="0">
                <a:latin typeface="Calibri"/>
                <a:cs typeface="Calibri"/>
              </a:rPr>
              <a:t>100ml</a:t>
            </a:r>
            <a:r>
              <a:rPr sz="1050" spc="10" dirty="0">
                <a:latin typeface="MS PGothic"/>
                <a:cs typeface="MS PGothic"/>
              </a:rPr>
              <a:t>，</a:t>
            </a:r>
            <a:r>
              <a:rPr sz="1050" spc="10" dirty="0">
                <a:latin typeface="Calibri"/>
                <a:cs typeface="Calibri"/>
              </a:rPr>
              <a:t>scale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division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1ml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Distillation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flask: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125mL.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meet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requirements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GB/T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6536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ASTM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D86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Water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bath’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temperature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controlling:</a:t>
            </a:r>
            <a:endParaRPr sz="1050">
              <a:latin typeface="Calibri"/>
              <a:cs typeface="Calibri"/>
            </a:endParaRPr>
          </a:p>
          <a:p>
            <a:pPr marL="249554" lvl="1" indent="-176530">
              <a:lnSpc>
                <a:spcPct val="100000"/>
              </a:lnSpc>
              <a:spcBef>
                <a:spcPts val="1270"/>
              </a:spcBef>
              <a:buAutoNum type="arabicParenBoth"/>
              <a:tabLst>
                <a:tab pos="249554" algn="l"/>
              </a:tabLst>
            </a:pPr>
            <a:r>
              <a:rPr sz="1050" dirty="0">
                <a:latin typeface="Calibri"/>
                <a:cs typeface="Calibri"/>
              </a:rPr>
              <a:t>Range: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(ambient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temp.+10)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60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249554" lvl="1" indent="-176530">
              <a:lnSpc>
                <a:spcPct val="100000"/>
              </a:lnSpc>
              <a:spcBef>
                <a:spcPts val="1310"/>
              </a:spcBef>
              <a:buAutoNum type="arabicParenBoth"/>
              <a:tabLst>
                <a:tab pos="249554" algn="l"/>
              </a:tabLst>
            </a:pPr>
            <a:r>
              <a:rPr sz="1050" dirty="0">
                <a:latin typeface="Calibri"/>
                <a:cs typeface="Calibri"/>
              </a:rPr>
              <a:t>Accuracy: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±0.5</a:t>
            </a:r>
            <a:r>
              <a:rPr sz="1050" spc="-10" dirty="0">
                <a:latin typeface="MS PGothic"/>
                <a:cs typeface="MS PGothic"/>
              </a:rPr>
              <a:t>℃</a:t>
            </a:r>
            <a:endParaRPr sz="1050">
              <a:latin typeface="MS PGothic"/>
              <a:cs typeface="MS PGothic"/>
            </a:endParaRPr>
          </a:p>
          <a:p>
            <a:pPr marL="12700" marR="3895090" indent="131445">
              <a:lnSpc>
                <a:spcPct val="199000"/>
              </a:lnSpc>
              <a:spcBef>
                <a:spcPts val="6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Ambient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temperature: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15</a:t>
            </a:r>
            <a:r>
              <a:rPr sz="1050" spc="-10" dirty="0">
                <a:latin typeface="MS PGothic"/>
                <a:cs typeface="MS PGothic"/>
              </a:rPr>
              <a:t>℃～</a:t>
            </a:r>
            <a:r>
              <a:rPr sz="1050" spc="-10" dirty="0">
                <a:latin typeface="Calibri"/>
                <a:cs typeface="Calibri"/>
              </a:rPr>
              <a:t>35</a:t>
            </a:r>
            <a:r>
              <a:rPr sz="1050" spc="-10" dirty="0">
                <a:latin typeface="MS PGothic"/>
                <a:cs typeface="MS PGothic"/>
              </a:rPr>
              <a:t>℃ </a:t>
            </a:r>
            <a:r>
              <a:rPr sz="1050" dirty="0">
                <a:latin typeface="Calibri"/>
                <a:cs typeface="Calibri"/>
              </a:rPr>
              <a:t>Relative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humidity: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≤85%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Dimension:</a:t>
            </a:r>
            <a:r>
              <a:rPr sz="1050" spc="-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460mm×400mm×550mm</a:t>
            </a:r>
            <a:endParaRPr sz="1050">
              <a:latin typeface="Calibri"/>
              <a:cs typeface="Calibri"/>
            </a:endParaRPr>
          </a:p>
          <a:p>
            <a:pPr marL="144145" indent="-131445">
              <a:lnSpc>
                <a:spcPct val="100000"/>
              </a:lnSpc>
              <a:spcBef>
                <a:spcPts val="1210"/>
              </a:spcBef>
              <a:buAutoNum type="arabicPeriod"/>
              <a:tabLst>
                <a:tab pos="144145" algn="l"/>
              </a:tabLst>
            </a:pPr>
            <a:r>
              <a:rPr sz="1050" dirty="0">
                <a:latin typeface="Calibri"/>
                <a:cs typeface="Calibri"/>
              </a:rPr>
              <a:t>Net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weight:</a:t>
            </a:r>
            <a:r>
              <a:rPr sz="1050" spc="-10" dirty="0">
                <a:latin typeface="Calibri"/>
                <a:cs typeface="Calibri"/>
              </a:rPr>
              <a:t> 18.5kg.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33804</Words>
  <Application>Microsoft Office PowerPoint</Application>
  <PresentationFormat>Custom</PresentationFormat>
  <Paragraphs>4988</Paragraphs>
  <Slides>216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216</vt:i4>
      </vt:variant>
    </vt:vector>
  </HeadingPairs>
  <TitlesOfParts>
    <vt:vector size="217" baseType="lpstr">
      <vt:lpstr>Office Theme</vt:lpstr>
      <vt:lpstr>SYNERGY MINERAL RESOURCES LIMITED </vt:lpstr>
      <vt:lpstr>SYNERGY MINERAL RESOURCES LIMITED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 Chromatograph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MINERAL RESOURCES LIMITED</dc:title>
  <dc:creator>user</dc:creator>
  <cp:lastModifiedBy>USER</cp:lastModifiedBy>
  <cp:revision>9</cp:revision>
  <dcterms:created xsi:type="dcterms:W3CDTF">2024-01-18T08:22:13Z</dcterms:created>
  <dcterms:modified xsi:type="dcterms:W3CDTF">2024-01-18T12:57:41Z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2024-01-18T00:00:00Z</vt:filetime>
  </property>
  <property fmtid="{D5CDD505-2E9C-101B-9397-08002B2CF9AE}" pid="3" name="Creator">
    <vt:lpwstr>Microsoft® Word 2010</vt:lpwstr>
  </property>
  <property fmtid="{D5CDD505-2E9C-101B-9397-08002B2CF9AE}" pid="4" name="LastSaved">
    <vt:filetime>2024-01-18T00:00:00Z</vt:filetime>
  </property>
  <property fmtid="{D5CDD505-2E9C-101B-9397-08002B2CF9AE}" pid="5" name="Producer">
    <vt:lpwstr>Microsoft® Word 2010</vt:lpwstr>
  </property>
</Properties>
</file>